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9" r:id="rId2"/>
    <p:sldId id="280" r:id="rId3"/>
    <p:sldId id="270" r:id="rId4"/>
    <p:sldId id="260" r:id="rId5"/>
    <p:sldId id="274" r:id="rId6"/>
    <p:sldId id="257" r:id="rId7"/>
    <p:sldId id="258" r:id="rId8"/>
    <p:sldId id="259" r:id="rId9"/>
    <p:sldId id="264" r:id="rId10"/>
    <p:sldId id="275" r:id="rId11"/>
    <p:sldId id="271" r:id="rId12"/>
    <p:sldId id="262" r:id="rId13"/>
    <p:sldId id="263" r:id="rId14"/>
    <p:sldId id="276" r:id="rId15"/>
    <p:sldId id="277" r:id="rId16"/>
    <p:sldId id="261" r:id="rId17"/>
    <p:sldId id="28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77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0" autoAdjust="0"/>
    <p:restoredTop sz="81900" autoAdjust="0"/>
  </p:normalViewPr>
  <p:slideViewPr>
    <p:cSldViewPr snapToGrid="0">
      <p:cViewPr varScale="1">
        <p:scale>
          <a:sx n="55" d="100"/>
          <a:sy n="55" d="100"/>
        </p:scale>
        <p:origin x="-176" y="-10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A7A200-AE71-B841-AB74-051AD106EAC1}" type="datetimeFigureOut">
              <a:rPr lang="en-US" smtClean="0"/>
              <a:t>10/10/22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BB76A3F-5FB3-C144-BF50-BE00A03BE24F}" type="slidenum">
              <a:rPr lang="en-US" smtClean="0"/>
              <a:t>‹#›</a:t>
            </a:fld>
            <a:endParaRPr lang="en-US"/>
          </a:p>
        </p:txBody>
      </p:sp>
    </p:spTree>
    <p:extLst>
      <p:ext uri="{BB962C8B-B14F-4D97-AF65-F5344CB8AC3E}">
        <p14:creationId xmlns:p14="http://schemas.microsoft.com/office/powerpoint/2010/main" val="27076360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9F3466-36B8-4F10-9DD9-028460A7388C}" type="datetimeFigureOut">
              <a:rPr lang="en-US" smtClean="0"/>
              <a:t>10/10/22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75A455-089D-4DF8-A985-4FC70120A23B}" type="slidenum">
              <a:rPr lang="en-US" smtClean="0"/>
              <a:t>‹#›</a:t>
            </a:fld>
            <a:endParaRPr lang="en-US"/>
          </a:p>
        </p:txBody>
      </p:sp>
    </p:spTree>
    <p:extLst>
      <p:ext uri="{BB962C8B-B14F-4D97-AF65-F5344CB8AC3E}">
        <p14:creationId xmlns:p14="http://schemas.microsoft.com/office/powerpoint/2010/main" val="11890777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E37552-27B9-4AE5-9BA7-1996636E8CFC}" type="slidenum">
              <a:rPr lang="en-US" smtClean="0"/>
              <a:pPr>
                <a:defRPr/>
              </a:pPr>
              <a:t>1</a:t>
            </a:fld>
            <a:endParaRPr lang="en-US" dirty="0"/>
          </a:p>
        </p:txBody>
      </p:sp>
    </p:spTree>
    <p:extLst>
      <p:ext uri="{BB962C8B-B14F-4D97-AF65-F5344CB8AC3E}">
        <p14:creationId xmlns:p14="http://schemas.microsoft.com/office/powerpoint/2010/main" val="177132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200" dirty="0"/>
          </a:p>
          <a:p>
            <a:pPr>
              <a:lnSpc>
                <a:spcPct val="85000"/>
              </a:lnSpc>
            </a:pPr>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6465534D-28A6-7D4C-A3C7-3A879AEBF789}" type="slidenum">
              <a:rPr lang="en-US" smtClean="0"/>
              <a:pPr>
                <a:defRPr/>
              </a:pPr>
              <a:t>12</a:t>
            </a:fld>
            <a:endParaRPr lang="en-US" dirty="0"/>
          </a:p>
        </p:txBody>
      </p:sp>
    </p:spTree>
    <p:extLst>
      <p:ext uri="{BB962C8B-B14F-4D97-AF65-F5344CB8AC3E}">
        <p14:creationId xmlns:p14="http://schemas.microsoft.com/office/powerpoint/2010/main" val="1937719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200" dirty="0"/>
          </a:p>
          <a:p>
            <a:pPr>
              <a:lnSpc>
                <a:spcPct val="85000"/>
              </a:lnSpc>
            </a:pPr>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6465534D-28A6-7D4C-A3C7-3A879AEBF789}" type="slidenum">
              <a:rPr lang="en-US" smtClean="0"/>
              <a:pPr>
                <a:defRPr/>
              </a:pPr>
              <a:t>13</a:t>
            </a:fld>
            <a:endParaRPr lang="en-US" dirty="0"/>
          </a:p>
        </p:txBody>
      </p:sp>
    </p:spTree>
    <p:extLst>
      <p:ext uri="{BB962C8B-B14F-4D97-AF65-F5344CB8AC3E}">
        <p14:creationId xmlns:p14="http://schemas.microsoft.com/office/powerpoint/2010/main" val="3737638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200" dirty="0"/>
          </a:p>
          <a:p>
            <a:pPr>
              <a:lnSpc>
                <a:spcPct val="85000"/>
              </a:lnSpc>
            </a:pPr>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6465534D-28A6-7D4C-A3C7-3A879AEBF789}" type="slidenum">
              <a:rPr lang="en-US" smtClean="0"/>
              <a:pPr>
                <a:defRPr/>
              </a:pPr>
              <a:t>16</a:t>
            </a:fld>
            <a:endParaRPr lang="en-US" dirty="0"/>
          </a:p>
        </p:txBody>
      </p:sp>
    </p:spTree>
    <p:extLst>
      <p:ext uri="{BB962C8B-B14F-4D97-AF65-F5344CB8AC3E}">
        <p14:creationId xmlns:p14="http://schemas.microsoft.com/office/powerpoint/2010/main" val="958757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E37552-27B9-4AE5-9BA7-1996636E8CFC}" type="slidenum">
              <a:rPr lang="en-US" smtClean="0"/>
              <a:pPr>
                <a:defRPr/>
              </a:pPr>
              <a:t>17</a:t>
            </a:fld>
            <a:endParaRPr lang="en-US" dirty="0"/>
          </a:p>
        </p:txBody>
      </p:sp>
    </p:spTree>
    <p:extLst>
      <p:ext uri="{BB962C8B-B14F-4D97-AF65-F5344CB8AC3E}">
        <p14:creationId xmlns:p14="http://schemas.microsoft.com/office/powerpoint/2010/main" val="17713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E37552-27B9-4AE5-9BA7-1996636E8CFC}" type="slidenum">
              <a:rPr lang="en-US" smtClean="0"/>
              <a:pPr>
                <a:defRPr/>
              </a:pPr>
              <a:t>2</a:t>
            </a:fld>
            <a:endParaRPr lang="en-US" dirty="0"/>
          </a:p>
        </p:txBody>
      </p:sp>
    </p:spTree>
    <p:extLst>
      <p:ext uri="{BB962C8B-B14F-4D97-AF65-F5344CB8AC3E}">
        <p14:creationId xmlns:p14="http://schemas.microsoft.com/office/powerpoint/2010/main" val="315357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1E37552-27B9-4AE5-9BA7-1996636E8CFC}" type="slidenum">
              <a:rPr lang="en-US" smtClean="0"/>
              <a:pPr>
                <a:defRPr/>
              </a:pPr>
              <a:t>3</a:t>
            </a:fld>
            <a:endParaRPr lang="en-US" dirty="0"/>
          </a:p>
        </p:txBody>
      </p:sp>
    </p:spTree>
    <p:extLst>
      <p:ext uri="{BB962C8B-B14F-4D97-AF65-F5344CB8AC3E}">
        <p14:creationId xmlns:p14="http://schemas.microsoft.com/office/powerpoint/2010/main" val="1488462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200" dirty="0"/>
          </a:p>
          <a:p>
            <a:pPr>
              <a:lnSpc>
                <a:spcPct val="85000"/>
              </a:lnSpc>
            </a:pPr>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6465534D-28A6-7D4C-A3C7-3A879AEBF789}" type="slidenum">
              <a:rPr lang="en-US" smtClean="0"/>
              <a:pPr>
                <a:defRPr/>
              </a:pPr>
              <a:t>4</a:t>
            </a:fld>
            <a:endParaRPr lang="en-US" dirty="0"/>
          </a:p>
        </p:txBody>
      </p:sp>
    </p:spTree>
    <p:extLst>
      <p:ext uri="{BB962C8B-B14F-4D97-AF65-F5344CB8AC3E}">
        <p14:creationId xmlns:p14="http://schemas.microsoft.com/office/powerpoint/2010/main" val="1095220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75A455-089D-4DF8-A985-4FC70120A23B}" type="slidenum">
              <a:rPr lang="en-US" smtClean="0"/>
              <a:t>5</a:t>
            </a:fld>
            <a:endParaRPr lang="en-US"/>
          </a:p>
        </p:txBody>
      </p:sp>
    </p:spTree>
    <p:extLst>
      <p:ext uri="{BB962C8B-B14F-4D97-AF65-F5344CB8AC3E}">
        <p14:creationId xmlns:p14="http://schemas.microsoft.com/office/powerpoint/2010/main" val="20375121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200" dirty="0"/>
          </a:p>
          <a:p>
            <a:pPr>
              <a:lnSpc>
                <a:spcPct val="85000"/>
              </a:lnSpc>
            </a:pPr>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6465534D-28A6-7D4C-A3C7-3A879AEBF789}" type="slidenum">
              <a:rPr lang="en-US" smtClean="0"/>
              <a:pPr>
                <a:defRPr/>
              </a:pPr>
              <a:t>6</a:t>
            </a:fld>
            <a:endParaRPr lang="en-US" dirty="0"/>
          </a:p>
        </p:txBody>
      </p:sp>
    </p:spTree>
    <p:extLst>
      <p:ext uri="{BB962C8B-B14F-4D97-AF65-F5344CB8AC3E}">
        <p14:creationId xmlns:p14="http://schemas.microsoft.com/office/powerpoint/2010/main" val="3011938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200" dirty="0"/>
          </a:p>
          <a:p>
            <a:pPr>
              <a:lnSpc>
                <a:spcPct val="85000"/>
              </a:lnSpc>
            </a:pPr>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6465534D-28A6-7D4C-A3C7-3A879AEBF789}" type="slidenum">
              <a:rPr lang="en-US" smtClean="0"/>
              <a:pPr>
                <a:defRPr/>
              </a:pPr>
              <a:t>7</a:t>
            </a:fld>
            <a:endParaRPr lang="en-US" dirty="0"/>
          </a:p>
        </p:txBody>
      </p:sp>
    </p:spTree>
    <p:extLst>
      <p:ext uri="{BB962C8B-B14F-4D97-AF65-F5344CB8AC3E}">
        <p14:creationId xmlns:p14="http://schemas.microsoft.com/office/powerpoint/2010/main" val="2521359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200" dirty="0"/>
          </a:p>
          <a:p>
            <a:pPr>
              <a:lnSpc>
                <a:spcPct val="85000"/>
              </a:lnSpc>
            </a:pPr>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6465534D-28A6-7D4C-A3C7-3A879AEBF789}" type="slidenum">
              <a:rPr lang="en-US" smtClean="0"/>
              <a:pPr>
                <a:defRPr/>
              </a:pPr>
              <a:t>8</a:t>
            </a:fld>
            <a:endParaRPr lang="en-US" dirty="0"/>
          </a:p>
        </p:txBody>
      </p:sp>
    </p:spTree>
    <p:extLst>
      <p:ext uri="{BB962C8B-B14F-4D97-AF65-F5344CB8AC3E}">
        <p14:creationId xmlns:p14="http://schemas.microsoft.com/office/powerpoint/2010/main" val="3026184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200" dirty="0"/>
          </a:p>
          <a:p>
            <a:pPr>
              <a:lnSpc>
                <a:spcPct val="85000"/>
              </a:lnSpc>
            </a:pPr>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6465534D-28A6-7D4C-A3C7-3A879AEBF789}" type="slidenum">
              <a:rPr lang="en-US" smtClean="0"/>
              <a:pPr>
                <a:defRPr/>
              </a:pPr>
              <a:t>9</a:t>
            </a:fld>
            <a:endParaRPr lang="en-US" dirty="0"/>
          </a:p>
        </p:txBody>
      </p:sp>
    </p:spTree>
    <p:extLst>
      <p:ext uri="{BB962C8B-B14F-4D97-AF65-F5344CB8AC3E}">
        <p14:creationId xmlns:p14="http://schemas.microsoft.com/office/powerpoint/2010/main" val="103672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emf"/></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6" name="Slide Number Placeholder 5"/>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263369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6" name="Slide Number Placeholder 5"/>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3109080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6" name="Slide Number Placeholder 5"/>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3733881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Only-option 2-corner leaves">
    <p:spTree>
      <p:nvGrpSpPr>
        <p:cNvPr id="1" name=""/>
        <p:cNvGrpSpPr/>
        <p:nvPr/>
      </p:nvGrpSpPr>
      <p:grpSpPr>
        <a:xfrm>
          <a:off x="0" y="0"/>
          <a:ext cx="0" cy="0"/>
          <a:chOff x="0" y="0"/>
          <a:chExt cx="0" cy="0"/>
        </a:xfrm>
      </p:grpSpPr>
      <p:grpSp>
        <p:nvGrpSpPr>
          <p:cNvPr id="6" name="Group 5"/>
          <p:cNvGrpSpPr>
            <a:grpSpLocks noChangeAspect="1"/>
          </p:cNvGrpSpPr>
          <p:nvPr userDrawn="1"/>
        </p:nvGrpSpPr>
        <p:grpSpPr>
          <a:xfrm>
            <a:off x="9420642" y="6467369"/>
            <a:ext cx="2596236" cy="279682"/>
            <a:chOff x="487363" y="2840038"/>
            <a:chExt cx="8167687" cy="1173162"/>
          </a:xfrm>
        </p:grpSpPr>
        <p:sp>
          <p:nvSpPr>
            <p:cNvPr id="7" name="AutoShape 4"/>
            <p:cNvSpPr>
              <a:spLocks noChangeAspect="1" noChangeArrowheads="1" noTextEdit="1"/>
            </p:cNvSpPr>
            <p:nvPr userDrawn="1"/>
          </p:nvSpPr>
          <p:spPr bwMode="auto">
            <a:xfrm>
              <a:off x="487363" y="2843213"/>
              <a:ext cx="8167687"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9" name="Freeform 6"/>
            <p:cNvSpPr>
              <a:spLocks noEditPoints="1"/>
            </p:cNvSpPr>
            <p:nvPr userDrawn="1"/>
          </p:nvSpPr>
          <p:spPr bwMode="auto">
            <a:xfrm>
              <a:off x="531813" y="2892425"/>
              <a:ext cx="803275" cy="1068387"/>
            </a:xfrm>
            <a:custGeom>
              <a:avLst/>
              <a:gdLst>
                <a:gd name="T0" fmla="*/ 126 w 506"/>
                <a:gd name="T1" fmla="*/ 172 h 673"/>
                <a:gd name="T2" fmla="*/ 175 w 506"/>
                <a:gd name="T3" fmla="*/ 125 h 673"/>
                <a:gd name="T4" fmla="*/ 333 w 506"/>
                <a:gd name="T5" fmla="*/ 125 h 673"/>
                <a:gd name="T6" fmla="*/ 383 w 506"/>
                <a:gd name="T7" fmla="*/ 172 h 673"/>
                <a:gd name="T8" fmla="*/ 383 w 506"/>
                <a:gd name="T9" fmla="*/ 500 h 673"/>
                <a:gd name="T10" fmla="*/ 333 w 506"/>
                <a:gd name="T11" fmla="*/ 548 h 673"/>
                <a:gd name="T12" fmla="*/ 175 w 506"/>
                <a:gd name="T13" fmla="*/ 548 h 673"/>
                <a:gd name="T14" fmla="*/ 126 w 506"/>
                <a:gd name="T15" fmla="*/ 500 h 673"/>
                <a:gd name="T16" fmla="*/ 126 w 506"/>
                <a:gd name="T17" fmla="*/ 172 h 673"/>
                <a:gd name="T18" fmla="*/ 126 w 506"/>
                <a:gd name="T19" fmla="*/ 172 h 673"/>
                <a:gd name="T20" fmla="*/ 506 w 506"/>
                <a:gd name="T21" fmla="*/ 120 h 673"/>
                <a:gd name="T22" fmla="*/ 385 w 506"/>
                <a:gd name="T23" fmla="*/ 0 h 673"/>
                <a:gd name="T24" fmla="*/ 123 w 506"/>
                <a:gd name="T25" fmla="*/ 0 h 673"/>
                <a:gd name="T26" fmla="*/ 0 w 506"/>
                <a:gd name="T27" fmla="*/ 120 h 673"/>
                <a:gd name="T28" fmla="*/ 0 w 506"/>
                <a:gd name="T29" fmla="*/ 552 h 673"/>
                <a:gd name="T30" fmla="*/ 123 w 506"/>
                <a:gd name="T31" fmla="*/ 673 h 673"/>
                <a:gd name="T32" fmla="*/ 385 w 506"/>
                <a:gd name="T33" fmla="*/ 673 h 673"/>
                <a:gd name="T34" fmla="*/ 506 w 506"/>
                <a:gd name="T35" fmla="*/ 552 h 673"/>
                <a:gd name="T36" fmla="*/ 506 w 506"/>
                <a:gd name="T37" fmla="*/ 120 h 673"/>
                <a:gd name="T38" fmla="*/ 506 w 506"/>
                <a:gd name="T39" fmla="*/ 12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06" h="673">
                  <a:moveTo>
                    <a:pt x="126" y="172"/>
                  </a:moveTo>
                  <a:lnTo>
                    <a:pt x="175" y="125"/>
                  </a:lnTo>
                  <a:lnTo>
                    <a:pt x="333" y="125"/>
                  </a:lnTo>
                  <a:lnTo>
                    <a:pt x="383" y="172"/>
                  </a:lnTo>
                  <a:lnTo>
                    <a:pt x="383" y="500"/>
                  </a:lnTo>
                  <a:lnTo>
                    <a:pt x="333" y="548"/>
                  </a:lnTo>
                  <a:lnTo>
                    <a:pt x="175" y="548"/>
                  </a:lnTo>
                  <a:lnTo>
                    <a:pt x="126" y="500"/>
                  </a:lnTo>
                  <a:lnTo>
                    <a:pt x="126" y="172"/>
                  </a:lnTo>
                  <a:lnTo>
                    <a:pt x="126" y="172"/>
                  </a:lnTo>
                  <a:close/>
                  <a:moveTo>
                    <a:pt x="506" y="120"/>
                  </a:moveTo>
                  <a:lnTo>
                    <a:pt x="385" y="0"/>
                  </a:lnTo>
                  <a:lnTo>
                    <a:pt x="123" y="0"/>
                  </a:lnTo>
                  <a:lnTo>
                    <a:pt x="0" y="120"/>
                  </a:lnTo>
                  <a:lnTo>
                    <a:pt x="0" y="552"/>
                  </a:lnTo>
                  <a:lnTo>
                    <a:pt x="123" y="673"/>
                  </a:lnTo>
                  <a:lnTo>
                    <a:pt x="385" y="673"/>
                  </a:lnTo>
                  <a:lnTo>
                    <a:pt x="506" y="552"/>
                  </a:lnTo>
                  <a:lnTo>
                    <a:pt x="506" y="120"/>
                  </a:lnTo>
                  <a:lnTo>
                    <a:pt x="506" y="120"/>
                  </a:lnTo>
                  <a:close/>
                </a:path>
              </a:pathLst>
            </a:custGeom>
            <a:solidFill>
              <a:srgbClr val="BB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 name="Freeform 7"/>
            <p:cNvSpPr>
              <a:spLocks noEditPoints="1"/>
            </p:cNvSpPr>
            <p:nvPr userDrawn="1"/>
          </p:nvSpPr>
          <p:spPr bwMode="auto">
            <a:xfrm>
              <a:off x="487363" y="2840038"/>
              <a:ext cx="8167687" cy="1169989"/>
            </a:xfrm>
            <a:custGeom>
              <a:avLst/>
              <a:gdLst>
                <a:gd name="T0" fmla="*/ 397 w 2178"/>
                <a:gd name="T1" fmla="*/ 289 h 312"/>
                <a:gd name="T2" fmla="*/ 430 w 2178"/>
                <a:gd name="T3" fmla="*/ 253 h 312"/>
                <a:gd name="T4" fmla="*/ 493 w 2178"/>
                <a:gd name="T5" fmla="*/ 256 h 312"/>
                <a:gd name="T6" fmla="*/ 535 w 2178"/>
                <a:gd name="T7" fmla="*/ 289 h 312"/>
                <a:gd name="T8" fmla="*/ 608 w 2178"/>
                <a:gd name="T9" fmla="*/ 282 h 312"/>
                <a:gd name="T10" fmla="*/ 678 w 2178"/>
                <a:gd name="T11" fmla="*/ 225 h 312"/>
                <a:gd name="T12" fmla="*/ 660 w 2178"/>
                <a:gd name="T13" fmla="*/ 232 h 312"/>
                <a:gd name="T14" fmla="*/ 761 w 2178"/>
                <a:gd name="T15" fmla="*/ 289 h 312"/>
                <a:gd name="T16" fmla="*/ 814 w 2178"/>
                <a:gd name="T17" fmla="*/ 282 h 312"/>
                <a:gd name="T18" fmla="*/ 858 w 2178"/>
                <a:gd name="T19" fmla="*/ 225 h 312"/>
                <a:gd name="T20" fmla="*/ 923 w 2178"/>
                <a:gd name="T21" fmla="*/ 289 h 312"/>
                <a:gd name="T22" fmla="*/ 941 w 2178"/>
                <a:gd name="T23" fmla="*/ 257 h 312"/>
                <a:gd name="T24" fmla="*/ 1061 w 2178"/>
                <a:gd name="T25" fmla="*/ 289 h 312"/>
                <a:gd name="T26" fmla="*/ 1103 w 2178"/>
                <a:gd name="T27" fmla="*/ 282 h 312"/>
                <a:gd name="T28" fmla="*/ 1182 w 2178"/>
                <a:gd name="T29" fmla="*/ 277 h 312"/>
                <a:gd name="T30" fmla="*/ 1197 w 2178"/>
                <a:gd name="T31" fmla="*/ 232 h 312"/>
                <a:gd name="T32" fmla="*/ 1287 w 2178"/>
                <a:gd name="T33" fmla="*/ 289 h 312"/>
                <a:gd name="T34" fmla="*/ 1351 w 2178"/>
                <a:gd name="T35" fmla="*/ 225 h 312"/>
                <a:gd name="T36" fmla="*/ 1367 w 2178"/>
                <a:gd name="T37" fmla="*/ 232 h 312"/>
                <a:gd name="T38" fmla="*/ 1433 w 2178"/>
                <a:gd name="T39" fmla="*/ 264 h 312"/>
                <a:gd name="T40" fmla="*/ 59 w 2178"/>
                <a:gd name="T41" fmla="*/ 0 h 312"/>
                <a:gd name="T42" fmla="*/ 61 w 2178"/>
                <a:gd name="T43" fmla="*/ 307 h 312"/>
                <a:gd name="T44" fmla="*/ 150 w 2178"/>
                <a:gd name="T45" fmla="*/ 238 h 312"/>
                <a:gd name="T46" fmla="*/ 147 w 2178"/>
                <a:gd name="T47" fmla="*/ 80 h 312"/>
                <a:gd name="T48" fmla="*/ 1628 w 2178"/>
                <a:gd name="T49" fmla="*/ 46 h 312"/>
                <a:gd name="T50" fmla="*/ 1515 w 2178"/>
                <a:gd name="T51" fmla="*/ 107 h 312"/>
                <a:gd name="T52" fmla="*/ 1518 w 2178"/>
                <a:gd name="T53" fmla="*/ 39 h 312"/>
                <a:gd name="T54" fmla="*/ 1438 w 2178"/>
                <a:gd name="T55" fmla="*/ 117 h 312"/>
                <a:gd name="T56" fmla="*/ 1441 w 2178"/>
                <a:gd name="T57" fmla="*/ 107 h 312"/>
                <a:gd name="T58" fmla="*/ 1713 w 2178"/>
                <a:gd name="T59" fmla="*/ 48 h 312"/>
                <a:gd name="T60" fmla="*/ 1634 w 2178"/>
                <a:gd name="T61" fmla="*/ 46 h 312"/>
                <a:gd name="T62" fmla="*/ 1974 w 2178"/>
                <a:gd name="T63" fmla="*/ 107 h 312"/>
                <a:gd name="T64" fmla="*/ 2066 w 2178"/>
                <a:gd name="T65" fmla="*/ 109 h 312"/>
                <a:gd name="T66" fmla="*/ 2122 w 2178"/>
                <a:gd name="T67" fmla="*/ 82 h 312"/>
                <a:gd name="T68" fmla="*/ 2138 w 2178"/>
                <a:gd name="T69" fmla="*/ 39 h 312"/>
                <a:gd name="T70" fmla="*/ 1953 w 2178"/>
                <a:gd name="T71" fmla="*/ 94 h 312"/>
                <a:gd name="T72" fmla="*/ 1920 w 2178"/>
                <a:gd name="T73" fmla="*/ 107 h 312"/>
                <a:gd name="T74" fmla="*/ 1855 w 2178"/>
                <a:gd name="T75" fmla="*/ 98 h 312"/>
                <a:gd name="T76" fmla="*/ 1819 w 2178"/>
                <a:gd name="T77" fmla="*/ 48 h 312"/>
                <a:gd name="T78" fmla="*/ 1839 w 2178"/>
                <a:gd name="T79" fmla="*/ 73 h 312"/>
                <a:gd name="T80" fmla="*/ 1784 w 2178"/>
                <a:gd name="T81" fmla="*/ 61 h 312"/>
                <a:gd name="T82" fmla="*/ 1741 w 2178"/>
                <a:gd name="T83" fmla="*/ 48 h 312"/>
                <a:gd name="T84" fmla="*/ 1323 w 2178"/>
                <a:gd name="T85" fmla="*/ 80 h 312"/>
                <a:gd name="T86" fmla="*/ 1342 w 2178"/>
                <a:gd name="T87" fmla="*/ 39 h 312"/>
                <a:gd name="T88" fmla="*/ 557 w 2178"/>
                <a:gd name="T89" fmla="*/ 106 h 312"/>
                <a:gd name="T90" fmla="*/ 557 w 2178"/>
                <a:gd name="T91" fmla="*/ 49 h 312"/>
                <a:gd name="T92" fmla="*/ 566 w 2178"/>
                <a:gd name="T93" fmla="*/ 95 h 312"/>
                <a:gd name="T94" fmla="*/ 327 w 2178"/>
                <a:gd name="T95" fmla="*/ 28 h 312"/>
                <a:gd name="T96" fmla="*/ 399 w 2178"/>
                <a:gd name="T97" fmla="*/ 40 h 312"/>
                <a:gd name="T98" fmla="*/ 757 w 2178"/>
                <a:gd name="T99" fmla="*/ 109 h 312"/>
                <a:gd name="T100" fmla="*/ 768 w 2178"/>
                <a:gd name="T101" fmla="*/ 71 h 312"/>
                <a:gd name="T102" fmla="*/ 750 w 2178"/>
                <a:gd name="T103" fmla="*/ 116 h 312"/>
                <a:gd name="T104" fmla="*/ 480 w 2178"/>
                <a:gd name="T105" fmla="*/ 107 h 312"/>
                <a:gd name="T106" fmla="*/ 445 w 2178"/>
                <a:gd name="T107" fmla="*/ 39 h 312"/>
                <a:gd name="T108" fmla="*/ 1226 w 2178"/>
                <a:gd name="T109" fmla="*/ 107 h 312"/>
                <a:gd name="T110" fmla="*/ 1200 w 2178"/>
                <a:gd name="T111" fmla="*/ 39 h 312"/>
                <a:gd name="T112" fmla="*/ 1093 w 2178"/>
                <a:gd name="T113" fmla="*/ 107 h 312"/>
                <a:gd name="T114" fmla="*/ 1147 w 2178"/>
                <a:gd name="T115" fmla="*/ 116 h 312"/>
                <a:gd name="T116" fmla="*/ 1168 w 2178"/>
                <a:gd name="T117" fmla="*/ 39 h 312"/>
                <a:gd name="T118" fmla="*/ 1011 w 2178"/>
                <a:gd name="T119" fmla="*/ 27 h 312"/>
                <a:gd name="T120" fmla="*/ 984 w 2178"/>
                <a:gd name="T121" fmla="*/ 91 h 312"/>
                <a:gd name="T122" fmla="*/ 806 w 2178"/>
                <a:gd name="T123" fmla="*/ 46 h 312"/>
                <a:gd name="T124" fmla="*/ 890 w 2178"/>
                <a:gd name="T125" fmla="*/ 117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78" h="312">
                  <a:moveTo>
                    <a:pt x="393" y="278"/>
                  </a:moveTo>
                  <a:cubicBezTo>
                    <a:pt x="378" y="225"/>
                    <a:pt x="378" y="225"/>
                    <a:pt x="378" y="225"/>
                  </a:cubicBezTo>
                  <a:cubicBezTo>
                    <a:pt x="371" y="225"/>
                    <a:pt x="371" y="225"/>
                    <a:pt x="371" y="225"/>
                  </a:cubicBezTo>
                  <a:cubicBezTo>
                    <a:pt x="357" y="278"/>
                    <a:pt x="357" y="278"/>
                    <a:pt x="357" y="278"/>
                  </a:cubicBezTo>
                  <a:cubicBezTo>
                    <a:pt x="343" y="225"/>
                    <a:pt x="343" y="225"/>
                    <a:pt x="343" y="225"/>
                  </a:cubicBezTo>
                  <a:cubicBezTo>
                    <a:pt x="334" y="225"/>
                    <a:pt x="334" y="225"/>
                    <a:pt x="334" y="225"/>
                  </a:cubicBezTo>
                  <a:cubicBezTo>
                    <a:pt x="352" y="289"/>
                    <a:pt x="352" y="289"/>
                    <a:pt x="352" y="289"/>
                  </a:cubicBezTo>
                  <a:cubicBezTo>
                    <a:pt x="361" y="289"/>
                    <a:pt x="361" y="289"/>
                    <a:pt x="361" y="289"/>
                  </a:cubicBezTo>
                  <a:cubicBezTo>
                    <a:pt x="375" y="237"/>
                    <a:pt x="375" y="237"/>
                    <a:pt x="375" y="237"/>
                  </a:cubicBezTo>
                  <a:cubicBezTo>
                    <a:pt x="389" y="289"/>
                    <a:pt x="389" y="289"/>
                    <a:pt x="389" y="289"/>
                  </a:cubicBezTo>
                  <a:cubicBezTo>
                    <a:pt x="397" y="289"/>
                    <a:pt x="397" y="289"/>
                    <a:pt x="397" y="289"/>
                  </a:cubicBezTo>
                  <a:cubicBezTo>
                    <a:pt x="416" y="225"/>
                    <a:pt x="416" y="225"/>
                    <a:pt x="416" y="225"/>
                  </a:cubicBezTo>
                  <a:cubicBezTo>
                    <a:pt x="407" y="225"/>
                    <a:pt x="407" y="225"/>
                    <a:pt x="407" y="225"/>
                  </a:cubicBezTo>
                  <a:lnTo>
                    <a:pt x="393" y="278"/>
                  </a:lnTo>
                  <a:close/>
                  <a:moveTo>
                    <a:pt x="422" y="289"/>
                  </a:moveTo>
                  <a:cubicBezTo>
                    <a:pt x="464" y="289"/>
                    <a:pt x="464" y="289"/>
                    <a:pt x="464" y="289"/>
                  </a:cubicBezTo>
                  <a:cubicBezTo>
                    <a:pt x="464" y="282"/>
                    <a:pt x="464" y="282"/>
                    <a:pt x="464" y="282"/>
                  </a:cubicBezTo>
                  <a:cubicBezTo>
                    <a:pt x="430" y="282"/>
                    <a:pt x="430" y="282"/>
                    <a:pt x="430" y="282"/>
                  </a:cubicBezTo>
                  <a:cubicBezTo>
                    <a:pt x="430" y="260"/>
                    <a:pt x="430" y="260"/>
                    <a:pt x="430" y="260"/>
                  </a:cubicBezTo>
                  <a:cubicBezTo>
                    <a:pt x="463" y="260"/>
                    <a:pt x="463" y="260"/>
                    <a:pt x="463" y="260"/>
                  </a:cubicBezTo>
                  <a:cubicBezTo>
                    <a:pt x="463" y="253"/>
                    <a:pt x="463" y="253"/>
                    <a:pt x="463" y="253"/>
                  </a:cubicBezTo>
                  <a:cubicBezTo>
                    <a:pt x="430" y="253"/>
                    <a:pt x="430" y="253"/>
                    <a:pt x="430" y="253"/>
                  </a:cubicBezTo>
                  <a:cubicBezTo>
                    <a:pt x="430" y="232"/>
                    <a:pt x="430" y="232"/>
                    <a:pt x="430" y="232"/>
                  </a:cubicBezTo>
                  <a:cubicBezTo>
                    <a:pt x="464" y="232"/>
                    <a:pt x="464" y="232"/>
                    <a:pt x="464" y="232"/>
                  </a:cubicBezTo>
                  <a:cubicBezTo>
                    <a:pt x="464" y="225"/>
                    <a:pt x="464" y="225"/>
                    <a:pt x="464" y="225"/>
                  </a:cubicBezTo>
                  <a:cubicBezTo>
                    <a:pt x="422" y="225"/>
                    <a:pt x="422" y="225"/>
                    <a:pt x="422" y="225"/>
                  </a:cubicBezTo>
                  <a:lnTo>
                    <a:pt x="422" y="289"/>
                  </a:lnTo>
                  <a:close/>
                  <a:moveTo>
                    <a:pt x="527" y="225"/>
                  </a:moveTo>
                  <a:cubicBezTo>
                    <a:pt x="517" y="225"/>
                    <a:pt x="517" y="225"/>
                    <a:pt x="517" y="225"/>
                  </a:cubicBezTo>
                  <a:cubicBezTo>
                    <a:pt x="498" y="251"/>
                    <a:pt x="498" y="251"/>
                    <a:pt x="498" y="251"/>
                  </a:cubicBezTo>
                  <a:cubicBezTo>
                    <a:pt x="479" y="225"/>
                    <a:pt x="479" y="225"/>
                    <a:pt x="479" y="225"/>
                  </a:cubicBezTo>
                  <a:cubicBezTo>
                    <a:pt x="470" y="225"/>
                    <a:pt x="470" y="225"/>
                    <a:pt x="470" y="225"/>
                  </a:cubicBezTo>
                  <a:cubicBezTo>
                    <a:pt x="493" y="256"/>
                    <a:pt x="493" y="256"/>
                    <a:pt x="493" y="256"/>
                  </a:cubicBezTo>
                  <a:cubicBezTo>
                    <a:pt x="468" y="289"/>
                    <a:pt x="468" y="289"/>
                    <a:pt x="468" y="289"/>
                  </a:cubicBezTo>
                  <a:cubicBezTo>
                    <a:pt x="478" y="289"/>
                    <a:pt x="478" y="289"/>
                    <a:pt x="478" y="289"/>
                  </a:cubicBezTo>
                  <a:cubicBezTo>
                    <a:pt x="498" y="262"/>
                    <a:pt x="498" y="262"/>
                    <a:pt x="498" y="262"/>
                  </a:cubicBezTo>
                  <a:cubicBezTo>
                    <a:pt x="519" y="289"/>
                    <a:pt x="519" y="289"/>
                    <a:pt x="519" y="289"/>
                  </a:cubicBezTo>
                  <a:cubicBezTo>
                    <a:pt x="528" y="289"/>
                    <a:pt x="528" y="289"/>
                    <a:pt x="528" y="289"/>
                  </a:cubicBezTo>
                  <a:cubicBezTo>
                    <a:pt x="503" y="256"/>
                    <a:pt x="503" y="256"/>
                    <a:pt x="503" y="256"/>
                  </a:cubicBezTo>
                  <a:lnTo>
                    <a:pt x="527" y="225"/>
                  </a:lnTo>
                  <a:close/>
                  <a:moveTo>
                    <a:pt x="580" y="275"/>
                  </a:moveTo>
                  <a:cubicBezTo>
                    <a:pt x="543" y="225"/>
                    <a:pt x="543" y="225"/>
                    <a:pt x="543" y="225"/>
                  </a:cubicBezTo>
                  <a:cubicBezTo>
                    <a:pt x="535" y="225"/>
                    <a:pt x="535" y="225"/>
                    <a:pt x="535" y="225"/>
                  </a:cubicBezTo>
                  <a:cubicBezTo>
                    <a:pt x="535" y="289"/>
                    <a:pt x="535" y="289"/>
                    <a:pt x="535" y="289"/>
                  </a:cubicBezTo>
                  <a:cubicBezTo>
                    <a:pt x="543" y="289"/>
                    <a:pt x="543" y="289"/>
                    <a:pt x="543" y="289"/>
                  </a:cubicBezTo>
                  <a:cubicBezTo>
                    <a:pt x="543" y="238"/>
                    <a:pt x="543" y="238"/>
                    <a:pt x="543" y="238"/>
                  </a:cubicBezTo>
                  <a:cubicBezTo>
                    <a:pt x="580" y="289"/>
                    <a:pt x="580" y="289"/>
                    <a:pt x="580" y="289"/>
                  </a:cubicBezTo>
                  <a:cubicBezTo>
                    <a:pt x="588" y="289"/>
                    <a:pt x="588" y="289"/>
                    <a:pt x="588" y="289"/>
                  </a:cubicBezTo>
                  <a:cubicBezTo>
                    <a:pt x="588" y="225"/>
                    <a:pt x="588" y="225"/>
                    <a:pt x="588" y="225"/>
                  </a:cubicBezTo>
                  <a:cubicBezTo>
                    <a:pt x="580" y="225"/>
                    <a:pt x="580" y="225"/>
                    <a:pt x="580" y="225"/>
                  </a:cubicBezTo>
                  <a:lnTo>
                    <a:pt x="580" y="275"/>
                  </a:lnTo>
                  <a:close/>
                  <a:moveTo>
                    <a:pt x="600" y="289"/>
                  </a:moveTo>
                  <a:cubicBezTo>
                    <a:pt x="642" y="289"/>
                    <a:pt x="642" y="289"/>
                    <a:pt x="642" y="289"/>
                  </a:cubicBezTo>
                  <a:cubicBezTo>
                    <a:pt x="642" y="282"/>
                    <a:pt x="642" y="282"/>
                    <a:pt x="642" y="282"/>
                  </a:cubicBezTo>
                  <a:cubicBezTo>
                    <a:pt x="608" y="282"/>
                    <a:pt x="608" y="282"/>
                    <a:pt x="608" y="282"/>
                  </a:cubicBezTo>
                  <a:cubicBezTo>
                    <a:pt x="608" y="260"/>
                    <a:pt x="608" y="260"/>
                    <a:pt x="608" y="260"/>
                  </a:cubicBezTo>
                  <a:cubicBezTo>
                    <a:pt x="641" y="260"/>
                    <a:pt x="641" y="260"/>
                    <a:pt x="641" y="260"/>
                  </a:cubicBezTo>
                  <a:cubicBezTo>
                    <a:pt x="641" y="253"/>
                    <a:pt x="641" y="253"/>
                    <a:pt x="641" y="253"/>
                  </a:cubicBezTo>
                  <a:cubicBezTo>
                    <a:pt x="608" y="253"/>
                    <a:pt x="608" y="253"/>
                    <a:pt x="608" y="253"/>
                  </a:cubicBezTo>
                  <a:cubicBezTo>
                    <a:pt x="608" y="232"/>
                    <a:pt x="608" y="232"/>
                    <a:pt x="608" y="232"/>
                  </a:cubicBezTo>
                  <a:cubicBezTo>
                    <a:pt x="642" y="232"/>
                    <a:pt x="642" y="232"/>
                    <a:pt x="642" y="232"/>
                  </a:cubicBezTo>
                  <a:cubicBezTo>
                    <a:pt x="642" y="225"/>
                    <a:pt x="642" y="225"/>
                    <a:pt x="642" y="225"/>
                  </a:cubicBezTo>
                  <a:cubicBezTo>
                    <a:pt x="600" y="225"/>
                    <a:pt x="600" y="225"/>
                    <a:pt x="600" y="225"/>
                  </a:cubicBezTo>
                  <a:lnTo>
                    <a:pt x="600" y="289"/>
                  </a:lnTo>
                  <a:close/>
                  <a:moveTo>
                    <a:pt x="698" y="244"/>
                  </a:moveTo>
                  <a:cubicBezTo>
                    <a:pt x="698" y="233"/>
                    <a:pt x="690" y="225"/>
                    <a:pt x="678" y="225"/>
                  </a:cubicBezTo>
                  <a:cubicBezTo>
                    <a:pt x="652" y="225"/>
                    <a:pt x="652" y="225"/>
                    <a:pt x="652" y="225"/>
                  </a:cubicBezTo>
                  <a:cubicBezTo>
                    <a:pt x="652" y="289"/>
                    <a:pt x="652" y="289"/>
                    <a:pt x="652" y="289"/>
                  </a:cubicBezTo>
                  <a:cubicBezTo>
                    <a:pt x="660" y="289"/>
                    <a:pt x="660" y="289"/>
                    <a:pt x="660" y="289"/>
                  </a:cubicBezTo>
                  <a:cubicBezTo>
                    <a:pt x="660" y="264"/>
                    <a:pt x="660" y="264"/>
                    <a:pt x="660" y="264"/>
                  </a:cubicBezTo>
                  <a:cubicBezTo>
                    <a:pt x="673" y="264"/>
                    <a:pt x="673" y="264"/>
                    <a:pt x="673" y="264"/>
                  </a:cubicBezTo>
                  <a:cubicBezTo>
                    <a:pt x="689" y="289"/>
                    <a:pt x="689" y="289"/>
                    <a:pt x="689" y="289"/>
                  </a:cubicBezTo>
                  <a:cubicBezTo>
                    <a:pt x="699" y="289"/>
                    <a:pt x="699" y="289"/>
                    <a:pt x="699" y="289"/>
                  </a:cubicBezTo>
                  <a:cubicBezTo>
                    <a:pt x="682" y="263"/>
                    <a:pt x="682" y="263"/>
                    <a:pt x="682" y="263"/>
                  </a:cubicBezTo>
                  <a:cubicBezTo>
                    <a:pt x="690" y="262"/>
                    <a:pt x="698" y="256"/>
                    <a:pt x="698" y="244"/>
                  </a:cubicBezTo>
                  <a:close/>
                  <a:moveTo>
                    <a:pt x="660" y="257"/>
                  </a:moveTo>
                  <a:cubicBezTo>
                    <a:pt x="660" y="232"/>
                    <a:pt x="660" y="232"/>
                    <a:pt x="660" y="232"/>
                  </a:cubicBezTo>
                  <a:cubicBezTo>
                    <a:pt x="677" y="232"/>
                    <a:pt x="677" y="232"/>
                    <a:pt x="677" y="232"/>
                  </a:cubicBezTo>
                  <a:cubicBezTo>
                    <a:pt x="685" y="232"/>
                    <a:pt x="690" y="237"/>
                    <a:pt x="690" y="244"/>
                  </a:cubicBezTo>
                  <a:cubicBezTo>
                    <a:pt x="690" y="252"/>
                    <a:pt x="685" y="257"/>
                    <a:pt x="677" y="257"/>
                  </a:cubicBezTo>
                  <a:lnTo>
                    <a:pt x="660" y="257"/>
                  </a:lnTo>
                  <a:close/>
                  <a:moveTo>
                    <a:pt x="762" y="274"/>
                  </a:moveTo>
                  <a:cubicBezTo>
                    <a:pt x="742" y="225"/>
                    <a:pt x="742" y="225"/>
                    <a:pt x="742" y="225"/>
                  </a:cubicBezTo>
                  <a:cubicBezTo>
                    <a:pt x="731" y="225"/>
                    <a:pt x="731" y="225"/>
                    <a:pt x="731" y="225"/>
                  </a:cubicBezTo>
                  <a:cubicBezTo>
                    <a:pt x="731" y="289"/>
                    <a:pt x="731" y="289"/>
                    <a:pt x="731" y="289"/>
                  </a:cubicBezTo>
                  <a:cubicBezTo>
                    <a:pt x="739" y="289"/>
                    <a:pt x="739" y="289"/>
                    <a:pt x="739" y="289"/>
                  </a:cubicBezTo>
                  <a:cubicBezTo>
                    <a:pt x="739" y="235"/>
                    <a:pt x="739" y="235"/>
                    <a:pt x="739" y="235"/>
                  </a:cubicBezTo>
                  <a:cubicBezTo>
                    <a:pt x="761" y="289"/>
                    <a:pt x="761" y="289"/>
                    <a:pt x="761" y="289"/>
                  </a:cubicBezTo>
                  <a:cubicBezTo>
                    <a:pt x="764" y="289"/>
                    <a:pt x="764" y="289"/>
                    <a:pt x="764" y="289"/>
                  </a:cubicBezTo>
                  <a:cubicBezTo>
                    <a:pt x="786" y="235"/>
                    <a:pt x="786" y="235"/>
                    <a:pt x="786" y="235"/>
                  </a:cubicBezTo>
                  <a:cubicBezTo>
                    <a:pt x="786" y="289"/>
                    <a:pt x="786" y="289"/>
                    <a:pt x="786" y="289"/>
                  </a:cubicBezTo>
                  <a:cubicBezTo>
                    <a:pt x="794" y="289"/>
                    <a:pt x="794" y="289"/>
                    <a:pt x="794" y="289"/>
                  </a:cubicBezTo>
                  <a:cubicBezTo>
                    <a:pt x="794" y="225"/>
                    <a:pt x="794" y="225"/>
                    <a:pt x="794" y="225"/>
                  </a:cubicBezTo>
                  <a:cubicBezTo>
                    <a:pt x="782" y="225"/>
                    <a:pt x="782" y="225"/>
                    <a:pt x="782" y="225"/>
                  </a:cubicBezTo>
                  <a:lnTo>
                    <a:pt x="762" y="274"/>
                  </a:lnTo>
                  <a:close/>
                  <a:moveTo>
                    <a:pt x="806" y="289"/>
                  </a:moveTo>
                  <a:cubicBezTo>
                    <a:pt x="848" y="289"/>
                    <a:pt x="848" y="289"/>
                    <a:pt x="848" y="289"/>
                  </a:cubicBezTo>
                  <a:cubicBezTo>
                    <a:pt x="848" y="282"/>
                    <a:pt x="848" y="282"/>
                    <a:pt x="848" y="282"/>
                  </a:cubicBezTo>
                  <a:cubicBezTo>
                    <a:pt x="814" y="282"/>
                    <a:pt x="814" y="282"/>
                    <a:pt x="814" y="282"/>
                  </a:cubicBezTo>
                  <a:cubicBezTo>
                    <a:pt x="814" y="260"/>
                    <a:pt x="814" y="260"/>
                    <a:pt x="814" y="260"/>
                  </a:cubicBezTo>
                  <a:cubicBezTo>
                    <a:pt x="847" y="260"/>
                    <a:pt x="847" y="260"/>
                    <a:pt x="847" y="260"/>
                  </a:cubicBezTo>
                  <a:cubicBezTo>
                    <a:pt x="847" y="253"/>
                    <a:pt x="847" y="253"/>
                    <a:pt x="847" y="253"/>
                  </a:cubicBezTo>
                  <a:cubicBezTo>
                    <a:pt x="814" y="253"/>
                    <a:pt x="814" y="253"/>
                    <a:pt x="814" y="253"/>
                  </a:cubicBezTo>
                  <a:cubicBezTo>
                    <a:pt x="814" y="232"/>
                    <a:pt x="814" y="232"/>
                    <a:pt x="814" y="232"/>
                  </a:cubicBezTo>
                  <a:cubicBezTo>
                    <a:pt x="848" y="232"/>
                    <a:pt x="848" y="232"/>
                    <a:pt x="848" y="232"/>
                  </a:cubicBezTo>
                  <a:cubicBezTo>
                    <a:pt x="848" y="225"/>
                    <a:pt x="848" y="225"/>
                    <a:pt x="848" y="225"/>
                  </a:cubicBezTo>
                  <a:cubicBezTo>
                    <a:pt x="806" y="225"/>
                    <a:pt x="806" y="225"/>
                    <a:pt x="806" y="225"/>
                  </a:cubicBezTo>
                  <a:lnTo>
                    <a:pt x="806" y="289"/>
                  </a:lnTo>
                  <a:close/>
                  <a:moveTo>
                    <a:pt x="880" y="225"/>
                  </a:moveTo>
                  <a:cubicBezTo>
                    <a:pt x="858" y="225"/>
                    <a:pt x="858" y="225"/>
                    <a:pt x="858" y="225"/>
                  </a:cubicBezTo>
                  <a:cubicBezTo>
                    <a:pt x="858" y="289"/>
                    <a:pt x="858" y="289"/>
                    <a:pt x="858" y="289"/>
                  </a:cubicBezTo>
                  <a:cubicBezTo>
                    <a:pt x="880" y="289"/>
                    <a:pt x="880" y="289"/>
                    <a:pt x="880" y="289"/>
                  </a:cubicBezTo>
                  <a:cubicBezTo>
                    <a:pt x="900" y="289"/>
                    <a:pt x="913" y="275"/>
                    <a:pt x="913" y="257"/>
                  </a:cubicBezTo>
                  <a:cubicBezTo>
                    <a:pt x="913" y="239"/>
                    <a:pt x="900" y="225"/>
                    <a:pt x="880" y="225"/>
                  </a:cubicBezTo>
                  <a:close/>
                  <a:moveTo>
                    <a:pt x="880" y="282"/>
                  </a:moveTo>
                  <a:cubicBezTo>
                    <a:pt x="866" y="282"/>
                    <a:pt x="866" y="282"/>
                    <a:pt x="866" y="282"/>
                  </a:cubicBezTo>
                  <a:cubicBezTo>
                    <a:pt x="866" y="232"/>
                    <a:pt x="866" y="232"/>
                    <a:pt x="866" y="232"/>
                  </a:cubicBezTo>
                  <a:cubicBezTo>
                    <a:pt x="880" y="232"/>
                    <a:pt x="880" y="232"/>
                    <a:pt x="880" y="232"/>
                  </a:cubicBezTo>
                  <a:cubicBezTo>
                    <a:pt x="896" y="232"/>
                    <a:pt x="905" y="243"/>
                    <a:pt x="905" y="257"/>
                  </a:cubicBezTo>
                  <a:cubicBezTo>
                    <a:pt x="905" y="271"/>
                    <a:pt x="896" y="282"/>
                    <a:pt x="880" y="282"/>
                  </a:cubicBezTo>
                  <a:close/>
                  <a:moveTo>
                    <a:pt x="923" y="289"/>
                  </a:moveTo>
                  <a:cubicBezTo>
                    <a:pt x="931" y="289"/>
                    <a:pt x="931" y="289"/>
                    <a:pt x="931" y="289"/>
                  </a:cubicBezTo>
                  <a:cubicBezTo>
                    <a:pt x="931" y="225"/>
                    <a:pt x="931" y="225"/>
                    <a:pt x="931" y="225"/>
                  </a:cubicBezTo>
                  <a:cubicBezTo>
                    <a:pt x="923" y="225"/>
                    <a:pt x="923" y="225"/>
                    <a:pt x="923" y="225"/>
                  </a:cubicBezTo>
                  <a:lnTo>
                    <a:pt x="923" y="289"/>
                  </a:lnTo>
                  <a:close/>
                  <a:moveTo>
                    <a:pt x="974" y="283"/>
                  </a:moveTo>
                  <a:cubicBezTo>
                    <a:pt x="960" y="283"/>
                    <a:pt x="949" y="272"/>
                    <a:pt x="949" y="257"/>
                  </a:cubicBezTo>
                  <a:cubicBezTo>
                    <a:pt x="949" y="242"/>
                    <a:pt x="960" y="231"/>
                    <a:pt x="974" y="231"/>
                  </a:cubicBezTo>
                  <a:cubicBezTo>
                    <a:pt x="981" y="231"/>
                    <a:pt x="988" y="235"/>
                    <a:pt x="992" y="240"/>
                  </a:cubicBezTo>
                  <a:cubicBezTo>
                    <a:pt x="998" y="237"/>
                    <a:pt x="998" y="237"/>
                    <a:pt x="998" y="237"/>
                  </a:cubicBezTo>
                  <a:cubicBezTo>
                    <a:pt x="993" y="229"/>
                    <a:pt x="985" y="224"/>
                    <a:pt x="974" y="224"/>
                  </a:cubicBezTo>
                  <a:cubicBezTo>
                    <a:pt x="956" y="224"/>
                    <a:pt x="941" y="237"/>
                    <a:pt x="941" y="257"/>
                  </a:cubicBezTo>
                  <a:cubicBezTo>
                    <a:pt x="941" y="277"/>
                    <a:pt x="956" y="290"/>
                    <a:pt x="974" y="290"/>
                  </a:cubicBezTo>
                  <a:cubicBezTo>
                    <a:pt x="985" y="290"/>
                    <a:pt x="993" y="285"/>
                    <a:pt x="998" y="277"/>
                  </a:cubicBezTo>
                  <a:cubicBezTo>
                    <a:pt x="992" y="274"/>
                    <a:pt x="992" y="274"/>
                    <a:pt x="992" y="274"/>
                  </a:cubicBezTo>
                  <a:cubicBezTo>
                    <a:pt x="988" y="279"/>
                    <a:pt x="981" y="283"/>
                    <a:pt x="974" y="283"/>
                  </a:cubicBezTo>
                  <a:close/>
                  <a:moveTo>
                    <a:pt x="1025" y="225"/>
                  </a:moveTo>
                  <a:cubicBezTo>
                    <a:pt x="999" y="289"/>
                    <a:pt x="999" y="289"/>
                    <a:pt x="999" y="289"/>
                  </a:cubicBezTo>
                  <a:cubicBezTo>
                    <a:pt x="1008" y="289"/>
                    <a:pt x="1008" y="289"/>
                    <a:pt x="1008" y="289"/>
                  </a:cubicBezTo>
                  <a:cubicBezTo>
                    <a:pt x="1014" y="275"/>
                    <a:pt x="1014" y="275"/>
                    <a:pt x="1014" y="275"/>
                  </a:cubicBezTo>
                  <a:cubicBezTo>
                    <a:pt x="1046" y="275"/>
                    <a:pt x="1046" y="275"/>
                    <a:pt x="1046" y="275"/>
                  </a:cubicBezTo>
                  <a:cubicBezTo>
                    <a:pt x="1052" y="289"/>
                    <a:pt x="1052" y="289"/>
                    <a:pt x="1052" y="289"/>
                  </a:cubicBezTo>
                  <a:cubicBezTo>
                    <a:pt x="1061" y="289"/>
                    <a:pt x="1061" y="289"/>
                    <a:pt x="1061" y="289"/>
                  </a:cubicBezTo>
                  <a:cubicBezTo>
                    <a:pt x="1035" y="225"/>
                    <a:pt x="1035" y="225"/>
                    <a:pt x="1035" y="225"/>
                  </a:cubicBezTo>
                  <a:lnTo>
                    <a:pt x="1025" y="225"/>
                  </a:lnTo>
                  <a:close/>
                  <a:moveTo>
                    <a:pt x="1017" y="268"/>
                  </a:moveTo>
                  <a:cubicBezTo>
                    <a:pt x="1030" y="233"/>
                    <a:pt x="1030" y="233"/>
                    <a:pt x="1030" y="233"/>
                  </a:cubicBezTo>
                  <a:cubicBezTo>
                    <a:pt x="1044" y="268"/>
                    <a:pt x="1044" y="268"/>
                    <a:pt x="1044" y="268"/>
                  </a:cubicBezTo>
                  <a:lnTo>
                    <a:pt x="1017" y="268"/>
                  </a:lnTo>
                  <a:close/>
                  <a:moveTo>
                    <a:pt x="1074" y="225"/>
                  </a:moveTo>
                  <a:cubicBezTo>
                    <a:pt x="1066" y="225"/>
                    <a:pt x="1066" y="225"/>
                    <a:pt x="1066" y="225"/>
                  </a:cubicBezTo>
                  <a:cubicBezTo>
                    <a:pt x="1066" y="289"/>
                    <a:pt x="1066" y="289"/>
                    <a:pt x="1066" y="289"/>
                  </a:cubicBezTo>
                  <a:cubicBezTo>
                    <a:pt x="1103" y="289"/>
                    <a:pt x="1103" y="289"/>
                    <a:pt x="1103" y="289"/>
                  </a:cubicBezTo>
                  <a:cubicBezTo>
                    <a:pt x="1103" y="282"/>
                    <a:pt x="1103" y="282"/>
                    <a:pt x="1103" y="282"/>
                  </a:cubicBezTo>
                  <a:cubicBezTo>
                    <a:pt x="1074" y="282"/>
                    <a:pt x="1074" y="282"/>
                    <a:pt x="1074" y="282"/>
                  </a:cubicBezTo>
                  <a:lnTo>
                    <a:pt x="1074" y="225"/>
                  </a:lnTo>
                  <a:close/>
                  <a:moveTo>
                    <a:pt x="1157" y="283"/>
                  </a:moveTo>
                  <a:cubicBezTo>
                    <a:pt x="1143" y="283"/>
                    <a:pt x="1133" y="272"/>
                    <a:pt x="1133" y="257"/>
                  </a:cubicBezTo>
                  <a:cubicBezTo>
                    <a:pt x="1133" y="242"/>
                    <a:pt x="1143" y="231"/>
                    <a:pt x="1157" y="231"/>
                  </a:cubicBezTo>
                  <a:cubicBezTo>
                    <a:pt x="1165" y="231"/>
                    <a:pt x="1171" y="235"/>
                    <a:pt x="1175" y="240"/>
                  </a:cubicBezTo>
                  <a:cubicBezTo>
                    <a:pt x="1182" y="237"/>
                    <a:pt x="1182" y="237"/>
                    <a:pt x="1182" y="237"/>
                  </a:cubicBezTo>
                  <a:cubicBezTo>
                    <a:pt x="1176" y="229"/>
                    <a:pt x="1169" y="224"/>
                    <a:pt x="1157" y="224"/>
                  </a:cubicBezTo>
                  <a:cubicBezTo>
                    <a:pt x="1139" y="224"/>
                    <a:pt x="1124" y="237"/>
                    <a:pt x="1124" y="257"/>
                  </a:cubicBezTo>
                  <a:cubicBezTo>
                    <a:pt x="1124" y="277"/>
                    <a:pt x="1139" y="290"/>
                    <a:pt x="1157" y="290"/>
                  </a:cubicBezTo>
                  <a:cubicBezTo>
                    <a:pt x="1169" y="290"/>
                    <a:pt x="1176" y="285"/>
                    <a:pt x="1182" y="277"/>
                  </a:cubicBezTo>
                  <a:cubicBezTo>
                    <a:pt x="1175" y="274"/>
                    <a:pt x="1175" y="274"/>
                    <a:pt x="1175" y="274"/>
                  </a:cubicBezTo>
                  <a:cubicBezTo>
                    <a:pt x="1171" y="279"/>
                    <a:pt x="1165" y="283"/>
                    <a:pt x="1157" y="283"/>
                  </a:cubicBezTo>
                  <a:close/>
                  <a:moveTo>
                    <a:pt x="1189" y="289"/>
                  </a:moveTo>
                  <a:cubicBezTo>
                    <a:pt x="1231" y="289"/>
                    <a:pt x="1231" y="289"/>
                    <a:pt x="1231" y="289"/>
                  </a:cubicBezTo>
                  <a:cubicBezTo>
                    <a:pt x="1231" y="282"/>
                    <a:pt x="1231" y="282"/>
                    <a:pt x="1231" y="282"/>
                  </a:cubicBezTo>
                  <a:cubicBezTo>
                    <a:pt x="1197" y="282"/>
                    <a:pt x="1197" y="282"/>
                    <a:pt x="1197" y="282"/>
                  </a:cubicBezTo>
                  <a:cubicBezTo>
                    <a:pt x="1197" y="260"/>
                    <a:pt x="1197" y="260"/>
                    <a:pt x="1197" y="260"/>
                  </a:cubicBezTo>
                  <a:cubicBezTo>
                    <a:pt x="1231" y="260"/>
                    <a:pt x="1231" y="260"/>
                    <a:pt x="1231" y="260"/>
                  </a:cubicBezTo>
                  <a:cubicBezTo>
                    <a:pt x="1231" y="253"/>
                    <a:pt x="1231" y="253"/>
                    <a:pt x="1231" y="253"/>
                  </a:cubicBezTo>
                  <a:cubicBezTo>
                    <a:pt x="1197" y="253"/>
                    <a:pt x="1197" y="253"/>
                    <a:pt x="1197" y="253"/>
                  </a:cubicBezTo>
                  <a:cubicBezTo>
                    <a:pt x="1197" y="232"/>
                    <a:pt x="1197" y="232"/>
                    <a:pt x="1197" y="232"/>
                  </a:cubicBezTo>
                  <a:cubicBezTo>
                    <a:pt x="1231" y="232"/>
                    <a:pt x="1231" y="232"/>
                    <a:pt x="1231" y="232"/>
                  </a:cubicBezTo>
                  <a:cubicBezTo>
                    <a:pt x="1231" y="225"/>
                    <a:pt x="1231" y="225"/>
                    <a:pt x="1231" y="225"/>
                  </a:cubicBezTo>
                  <a:cubicBezTo>
                    <a:pt x="1189" y="225"/>
                    <a:pt x="1189" y="225"/>
                    <a:pt x="1189" y="225"/>
                  </a:cubicBezTo>
                  <a:lnTo>
                    <a:pt x="1189" y="289"/>
                  </a:lnTo>
                  <a:close/>
                  <a:moveTo>
                    <a:pt x="1287" y="275"/>
                  </a:moveTo>
                  <a:cubicBezTo>
                    <a:pt x="1250" y="225"/>
                    <a:pt x="1250" y="225"/>
                    <a:pt x="1250" y="225"/>
                  </a:cubicBezTo>
                  <a:cubicBezTo>
                    <a:pt x="1242" y="225"/>
                    <a:pt x="1242" y="225"/>
                    <a:pt x="1242" y="225"/>
                  </a:cubicBezTo>
                  <a:cubicBezTo>
                    <a:pt x="1242" y="289"/>
                    <a:pt x="1242" y="289"/>
                    <a:pt x="1242" y="289"/>
                  </a:cubicBezTo>
                  <a:cubicBezTo>
                    <a:pt x="1250" y="289"/>
                    <a:pt x="1250" y="289"/>
                    <a:pt x="1250" y="289"/>
                  </a:cubicBezTo>
                  <a:cubicBezTo>
                    <a:pt x="1250" y="238"/>
                    <a:pt x="1250" y="238"/>
                    <a:pt x="1250" y="238"/>
                  </a:cubicBezTo>
                  <a:cubicBezTo>
                    <a:pt x="1287" y="289"/>
                    <a:pt x="1287" y="289"/>
                    <a:pt x="1287" y="289"/>
                  </a:cubicBezTo>
                  <a:cubicBezTo>
                    <a:pt x="1295" y="289"/>
                    <a:pt x="1295" y="289"/>
                    <a:pt x="1295" y="289"/>
                  </a:cubicBezTo>
                  <a:cubicBezTo>
                    <a:pt x="1295" y="225"/>
                    <a:pt x="1295" y="225"/>
                    <a:pt x="1295" y="225"/>
                  </a:cubicBezTo>
                  <a:cubicBezTo>
                    <a:pt x="1287" y="225"/>
                    <a:pt x="1287" y="225"/>
                    <a:pt x="1287" y="225"/>
                  </a:cubicBezTo>
                  <a:lnTo>
                    <a:pt x="1287" y="275"/>
                  </a:lnTo>
                  <a:close/>
                  <a:moveTo>
                    <a:pt x="1303" y="232"/>
                  </a:moveTo>
                  <a:cubicBezTo>
                    <a:pt x="1323" y="232"/>
                    <a:pt x="1323" y="232"/>
                    <a:pt x="1323" y="232"/>
                  </a:cubicBezTo>
                  <a:cubicBezTo>
                    <a:pt x="1323" y="289"/>
                    <a:pt x="1323" y="289"/>
                    <a:pt x="1323" y="289"/>
                  </a:cubicBezTo>
                  <a:cubicBezTo>
                    <a:pt x="1331" y="289"/>
                    <a:pt x="1331" y="289"/>
                    <a:pt x="1331" y="289"/>
                  </a:cubicBezTo>
                  <a:cubicBezTo>
                    <a:pt x="1331" y="232"/>
                    <a:pt x="1331" y="232"/>
                    <a:pt x="1331" y="232"/>
                  </a:cubicBezTo>
                  <a:cubicBezTo>
                    <a:pt x="1351" y="232"/>
                    <a:pt x="1351" y="232"/>
                    <a:pt x="1351" y="232"/>
                  </a:cubicBezTo>
                  <a:cubicBezTo>
                    <a:pt x="1351" y="225"/>
                    <a:pt x="1351" y="225"/>
                    <a:pt x="1351" y="225"/>
                  </a:cubicBezTo>
                  <a:cubicBezTo>
                    <a:pt x="1303" y="225"/>
                    <a:pt x="1303" y="225"/>
                    <a:pt x="1303" y="225"/>
                  </a:cubicBezTo>
                  <a:lnTo>
                    <a:pt x="1303" y="232"/>
                  </a:lnTo>
                  <a:close/>
                  <a:moveTo>
                    <a:pt x="1360" y="289"/>
                  </a:moveTo>
                  <a:cubicBezTo>
                    <a:pt x="1401" y="289"/>
                    <a:pt x="1401" y="289"/>
                    <a:pt x="1401" y="289"/>
                  </a:cubicBezTo>
                  <a:cubicBezTo>
                    <a:pt x="1401" y="282"/>
                    <a:pt x="1401" y="282"/>
                    <a:pt x="1401" y="282"/>
                  </a:cubicBezTo>
                  <a:cubicBezTo>
                    <a:pt x="1367" y="282"/>
                    <a:pt x="1367" y="282"/>
                    <a:pt x="1367" y="282"/>
                  </a:cubicBezTo>
                  <a:cubicBezTo>
                    <a:pt x="1367" y="260"/>
                    <a:pt x="1367" y="260"/>
                    <a:pt x="1367" y="260"/>
                  </a:cubicBezTo>
                  <a:cubicBezTo>
                    <a:pt x="1401" y="260"/>
                    <a:pt x="1401" y="260"/>
                    <a:pt x="1401" y="260"/>
                  </a:cubicBezTo>
                  <a:cubicBezTo>
                    <a:pt x="1401" y="253"/>
                    <a:pt x="1401" y="253"/>
                    <a:pt x="1401" y="253"/>
                  </a:cubicBezTo>
                  <a:cubicBezTo>
                    <a:pt x="1367" y="253"/>
                    <a:pt x="1367" y="253"/>
                    <a:pt x="1367" y="253"/>
                  </a:cubicBezTo>
                  <a:cubicBezTo>
                    <a:pt x="1367" y="232"/>
                    <a:pt x="1367" y="232"/>
                    <a:pt x="1367" y="232"/>
                  </a:cubicBezTo>
                  <a:cubicBezTo>
                    <a:pt x="1401" y="232"/>
                    <a:pt x="1401" y="232"/>
                    <a:pt x="1401" y="232"/>
                  </a:cubicBezTo>
                  <a:cubicBezTo>
                    <a:pt x="1401" y="225"/>
                    <a:pt x="1401" y="225"/>
                    <a:pt x="1401" y="225"/>
                  </a:cubicBezTo>
                  <a:cubicBezTo>
                    <a:pt x="1360" y="225"/>
                    <a:pt x="1360" y="225"/>
                    <a:pt x="1360" y="225"/>
                  </a:cubicBezTo>
                  <a:lnTo>
                    <a:pt x="1360" y="289"/>
                  </a:lnTo>
                  <a:close/>
                  <a:moveTo>
                    <a:pt x="1458" y="244"/>
                  </a:moveTo>
                  <a:cubicBezTo>
                    <a:pt x="1458" y="233"/>
                    <a:pt x="1449" y="225"/>
                    <a:pt x="1437" y="225"/>
                  </a:cubicBezTo>
                  <a:cubicBezTo>
                    <a:pt x="1412" y="225"/>
                    <a:pt x="1412" y="225"/>
                    <a:pt x="1412" y="225"/>
                  </a:cubicBezTo>
                  <a:cubicBezTo>
                    <a:pt x="1412" y="289"/>
                    <a:pt x="1412" y="289"/>
                    <a:pt x="1412" y="289"/>
                  </a:cubicBezTo>
                  <a:cubicBezTo>
                    <a:pt x="1420" y="289"/>
                    <a:pt x="1420" y="289"/>
                    <a:pt x="1420" y="289"/>
                  </a:cubicBezTo>
                  <a:cubicBezTo>
                    <a:pt x="1420" y="264"/>
                    <a:pt x="1420" y="264"/>
                    <a:pt x="1420" y="264"/>
                  </a:cubicBezTo>
                  <a:cubicBezTo>
                    <a:pt x="1433" y="264"/>
                    <a:pt x="1433" y="264"/>
                    <a:pt x="1433" y="264"/>
                  </a:cubicBezTo>
                  <a:cubicBezTo>
                    <a:pt x="1449" y="289"/>
                    <a:pt x="1449" y="289"/>
                    <a:pt x="1449" y="289"/>
                  </a:cubicBezTo>
                  <a:cubicBezTo>
                    <a:pt x="1458" y="289"/>
                    <a:pt x="1458" y="289"/>
                    <a:pt x="1458" y="289"/>
                  </a:cubicBezTo>
                  <a:cubicBezTo>
                    <a:pt x="1441" y="263"/>
                    <a:pt x="1441" y="263"/>
                    <a:pt x="1441" y="263"/>
                  </a:cubicBezTo>
                  <a:cubicBezTo>
                    <a:pt x="1450" y="262"/>
                    <a:pt x="1458" y="256"/>
                    <a:pt x="1458" y="244"/>
                  </a:cubicBezTo>
                  <a:close/>
                  <a:moveTo>
                    <a:pt x="1420" y="257"/>
                  </a:moveTo>
                  <a:cubicBezTo>
                    <a:pt x="1420" y="232"/>
                    <a:pt x="1420" y="232"/>
                    <a:pt x="1420" y="232"/>
                  </a:cubicBezTo>
                  <a:cubicBezTo>
                    <a:pt x="1437" y="232"/>
                    <a:pt x="1437" y="232"/>
                    <a:pt x="1437" y="232"/>
                  </a:cubicBezTo>
                  <a:cubicBezTo>
                    <a:pt x="1444" y="232"/>
                    <a:pt x="1449" y="237"/>
                    <a:pt x="1449" y="244"/>
                  </a:cubicBezTo>
                  <a:cubicBezTo>
                    <a:pt x="1449" y="252"/>
                    <a:pt x="1444" y="257"/>
                    <a:pt x="1437" y="257"/>
                  </a:cubicBezTo>
                  <a:lnTo>
                    <a:pt x="1420" y="257"/>
                  </a:lnTo>
                  <a:close/>
                  <a:moveTo>
                    <a:pt x="59" y="0"/>
                  </a:moveTo>
                  <a:cubicBezTo>
                    <a:pt x="0" y="59"/>
                    <a:pt x="0" y="59"/>
                    <a:pt x="0" y="59"/>
                  </a:cubicBezTo>
                  <a:cubicBezTo>
                    <a:pt x="0" y="253"/>
                    <a:pt x="0" y="253"/>
                    <a:pt x="0" y="253"/>
                  </a:cubicBezTo>
                  <a:cubicBezTo>
                    <a:pt x="58" y="312"/>
                    <a:pt x="58" y="312"/>
                    <a:pt x="58" y="312"/>
                  </a:cubicBezTo>
                  <a:cubicBezTo>
                    <a:pt x="180" y="312"/>
                    <a:pt x="180" y="312"/>
                    <a:pt x="180" y="312"/>
                  </a:cubicBezTo>
                  <a:cubicBezTo>
                    <a:pt x="239" y="253"/>
                    <a:pt x="239" y="253"/>
                    <a:pt x="239" y="253"/>
                  </a:cubicBezTo>
                  <a:cubicBezTo>
                    <a:pt x="239" y="59"/>
                    <a:pt x="239" y="59"/>
                    <a:pt x="239" y="59"/>
                  </a:cubicBezTo>
                  <a:cubicBezTo>
                    <a:pt x="180" y="0"/>
                    <a:pt x="180" y="0"/>
                    <a:pt x="180" y="0"/>
                  </a:cubicBezTo>
                  <a:lnTo>
                    <a:pt x="59" y="0"/>
                  </a:lnTo>
                  <a:close/>
                  <a:moveTo>
                    <a:pt x="233" y="251"/>
                  </a:moveTo>
                  <a:cubicBezTo>
                    <a:pt x="178" y="307"/>
                    <a:pt x="178" y="307"/>
                    <a:pt x="178" y="307"/>
                  </a:cubicBezTo>
                  <a:cubicBezTo>
                    <a:pt x="61" y="307"/>
                    <a:pt x="61" y="307"/>
                    <a:pt x="61" y="307"/>
                  </a:cubicBezTo>
                  <a:cubicBezTo>
                    <a:pt x="5" y="251"/>
                    <a:pt x="5" y="251"/>
                    <a:pt x="5" y="251"/>
                  </a:cubicBezTo>
                  <a:cubicBezTo>
                    <a:pt x="5" y="61"/>
                    <a:pt x="5" y="61"/>
                    <a:pt x="5" y="61"/>
                  </a:cubicBezTo>
                  <a:cubicBezTo>
                    <a:pt x="61" y="5"/>
                    <a:pt x="61" y="5"/>
                    <a:pt x="61" y="5"/>
                  </a:cubicBezTo>
                  <a:cubicBezTo>
                    <a:pt x="178" y="5"/>
                    <a:pt x="178" y="5"/>
                    <a:pt x="178" y="5"/>
                  </a:cubicBezTo>
                  <a:cubicBezTo>
                    <a:pt x="233" y="60"/>
                    <a:pt x="233" y="60"/>
                    <a:pt x="233" y="60"/>
                  </a:cubicBezTo>
                  <a:lnTo>
                    <a:pt x="233" y="251"/>
                  </a:lnTo>
                  <a:close/>
                  <a:moveTo>
                    <a:pt x="89" y="75"/>
                  </a:moveTo>
                  <a:cubicBezTo>
                    <a:pt x="73" y="91"/>
                    <a:pt x="73" y="91"/>
                    <a:pt x="73" y="91"/>
                  </a:cubicBezTo>
                  <a:cubicBezTo>
                    <a:pt x="73" y="222"/>
                    <a:pt x="73" y="222"/>
                    <a:pt x="73" y="222"/>
                  </a:cubicBezTo>
                  <a:cubicBezTo>
                    <a:pt x="89" y="238"/>
                    <a:pt x="89" y="238"/>
                    <a:pt x="89" y="238"/>
                  </a:cubicBezTo>
                  <a:cubicBezTo>
                    <a:pt x="150" y="238"/>
                    <a:pt x="150" y="238"/>
                    <a:pt x="150" y="238"/>
                  </a:cubicBezTo>
                  <a:cubicBezTo>
                    <a:pt x="165" y="222"/>
                    <a:pt x="165" y="222"/>
                    <a:pt x="165" y="222"/>
                  </a:cubicBezTo>
                  <a:cubicBezTo>
                    <a:pt x="165" y="91"/>
                    <a:pt x="165" y="91"/>
                    <a:pt x="165" y="91"/>
                  </a:cubicBezTo>
                  <a:cubicBezTo>
                    <a:pt x="149" y="75"/>
                    <a:pt x="149" y="75"/>
                    <a:pt x="149" y="75"/>
                  </a:cubicBezTo>
                  <a:lnTo>
                    <a:pt x="89" y="75"/>
                  </a:lnTo>
                  <a:close/>
                  <a:moveTo>
                    <a:pt x="160" y="220"/>
                  </a:moveTo>
                  <a:cubicBezTo>
                    <a:pt x="147" y="233"/>
                    <a:pt x="147" y="233"/>
                    <a:pt x="147" y="233"/>
                  </a:cubicBezTo>
                  <a:cubicBezTo>
                    <a:pt x="91" y="233"/>
                    <a:pt x="91" y="233"/>
                    <a:pt x="91" y="233"/>
                  </a:cubicBezTo>
                  <a:cubicBezTo>
                    <a:pt x="79" y="220"/>
                    <a:pt x="79" y="220"/>
                    <a:pt x="79" y="220"/>
                  </a:cubicBezTo>
                  <a:cubicBezTo>
                    <a:pt x="79" y="93"/>
                    <a:pt x="79" y="93"/>
                    <a:pt x="79" y="93"/>
                  </a:cubicBezTo>
                  <a:cubicBezTo>
                    <a:pt x="92" y="80"/>
                    <a:pt x="92" y="80"/>
                    <a:pt x="92" y="80"/>
                  </a:cubicBezTo>
                  <a:cubicBezTo>
                    <a:pt x="147" y="80"/>
                    <a:pt x="147" y="80"/>
                    <a:pt x="147" y="80"/>
                  </a:cubicBezTo>
                  <a:cubicBezTo>
                    <a:pt x="160" y="93"/>
                    <a:pt x="160" y="93"/>
                    <a:pt x="160" y="93"/>
                  </a:cubicBezTo>
                  <a:lnTo>
                    <a:pt x="160" y="220"/>
                  </a:lnTo>
                  <a:close/>
                  <a:moveTo>
                    <a:pt x="318" y="169"/>
                  </a:moveTo>
                  <a:cubicBezTo>
                    <a:pt x="318" y="174"/>
                    <a:pt x="318" y="174"/>
                    <a:pt x="318" y="174"/>
                  </a:cubicBezTo>
                  <a:cubicBezTo>
                    <a:pt x="2178" y="174"/>
                    <a:pt x="2178" y="174"/>
                    <a:pt x="2178" y="174"/>
                  </a:cubicBezTo>
                  <a:cubicBezTo>
                    <a:pt x="2178" y="169"/>
                    <a:pt x="2178" y="169"/>
                    <a:pt x="2178" y="169"/>
                  </a:cubicBezTo>
                  <a:lnTo>
                    <a:pt x="318" y="169"/>
                  </a:lnTo>
                  <a:close/>
                  <a:moveTo>
                    <a:pt x="1628" y="109"/>
                  </a:moveTo>
                  <a:cubicBezTo>
                    <a:pt x="1616" y="107"/>
                    <a:pt x="1616" y="107"/>
                    <a:pt x="1616" y="107"/>
                  </a:cubicBezTo>
                  <a:cubicBezTo>
                    <a:pt x="1616" y="48"/>
                    <a:pt x="1616" y="48"/>
                    <a:pt x="1616" y="48"/>
                  </a:cubicBezTo>
                  <a:cubicBezTo>
                    <a:pt x="1628" y="46"/>
                    <a:pt x="1628" y="46"/>
                    <a:pt x="1628" y="46"/>
                  </a:cubicBezTo>
                  <a:cubicBezTo>
                    <a:pt x="1628" y="39"/>
                    <a:pt x="1628" y="39"/>
                    <a:pt x="1628" y="39"/>
                  </a:cubicBezTo>
                  <a:cubicBezTo>
                    <a:pt x="1587" y="39"/>
                    <a:pt x="1587" y="39"/>
                    <a:pt x="1587" y="39"/>
                  </a:cubicBezTo>
                  <a:cubicBezTo>
                    <a:pt x="1587" y="46"/>
                    <a:pt x="1587" y="46"/>
                    <a:pt x="1587" y="46"/>
                  </a:cubicBezTo>
                  <a:cubicBezTo>
                    <a:pt x="1599" y="48"/>
                    <a:pt x="1599" y="48"/>
                    <a:pt x="1599" y="48"/>
                  </a:cubicBezTo>
                  <a:cubicBezTo>
                    <a:pt x="1599" y="107"/>
                    <a:pt x="1599" y="107"/>
                    <a:pt x="1599" y="107"/>
                  </a:cubicBezTo>
                  <a:cubicBezTo>
                    <a:pt x="1587" y="109"/>
                    <a:pt x="1587" y="109"/>
                    <a:pt x="1587" y="109"/>
                  </a:cubicBezTo>
                  <a:cubicBezTo>
                    <a:pt x="1587" y="116"/>
                    <a:pt x="1587" y="116"/>
                    <a:pt x="1587" y="116"/>
                  </a:cubicBezTo>
                  <a:cubicBezTo>
                    <a:pt x="1628" y="116"/>
                    <a:pt x="1628" y="116"/>
                    <a:pt x="1628" y="116"/>
                  </a:cubicBezTo>
                  <a:lnTo>
                    <a:pt x="1628" y="109"/>
                  </a:lnTo>
                  <a:close/>
                  <a:moveTo>
                    <a:pt x="1526" y="109"/>
                  </a:moveTo>
                  <a:cubicBezTo>
                    <a:pt x="1515" y="107"/>
                    <a:pt x="1515" y="107"/>
                    <a:pt x="1515" y="107"/>
                  </a:cubicBezTo>
                  <a:cubicBezTo>
                    <a:pt x="1515" y="61"/>
                    <a:pt x="1515" y="61"/>
                    <a:pt x="1515" y="61"/>
                  </a:cubicBezTo>
                  <a:cubicBezTo>
                    <a:pt x="1553" y="116"/>
                    <a:pt x="1553" y="116"/>
                    <a:pt x="1553" y="116"/>
                  </a:cubicBezTo>
                  <a:cubicBezTo>
                    <a:pt x="1567" y="116"/>
                    <a:pt x="1567" y="116"/>
                    <a:pt x="1567" y="116"/>
                  </a:cubicBezTo>
                  <a:cubicBezTo>
                    <a:pt x="1567" y="48"/>
                    <a:pt x="1567" y="48"/>
                    <a:pt x="1567" y="48"/>
                  </a:cubicBezTo>
                  <a:cubicBezTo>
                    <a:pt x="1578" y="46"/>
                    <a:pt x="1578" y="46"/>
                    <a:pt x="1578" y="46"/>
                  </a:cubicBezTo>
                  <a:cubicBezTo>
                    <a:pt x="1578" y="39"/>
                    <a:pt x="1578" y="39"/>
                    <a:pt x="1578" y="39"/>
                  </a:cubicBezTo>
                  <a:cubicBezTo>
                    <a:pt x="1544" y="39"/>
                    <a:pt x="1544" y="39"/>
                    <a:pt x="1544" y="39"/>
                  </a:cubicBezTo>
                  <a:cubicBezTo>
                    <a:pt x="1544" y="46"/>
                    <a:pt x="1544" y="46"/>
                    <a:pt x="1544" y="46"/>
                  </a:cubicBezTo>
                  <a:cubicBezTo>
                    <a:pt x="1556" y="48"/>
                    <a:pt x="1556" y="48"/>
                    <a:pt x="1556" y="48"/>
                  </a:cubicBezTo>
                  <a:cubicBezTo>
                    <a:pt x="1556" y="91"/>
                    <a:pt x="1556" y="91"/>
                    <a:pt x="1556" y="91"/>
                  </a:cubicBezTo>
                  <a:cubicBezTo>
                    <a:pt x="1518" y="39"/>
                    <a:pt x="1518" y="39"/>
                    <a:pt x="1518" y="39"/>
                  </a:cubicBezTo>
                  <a:cubicBezTo>
                    <a:pt x="1492" y="39"/>
                    <a:pt x="1492" y="39"/>
                    <a:pt x="1492" y="39"/>
                  </a:cubicBezTo>
                  <a:cubicBezTo>
                    <a:pt x="1492" y="46"/>
                    <a:pt x="1492" y="46"/>
                    <a:pt x="1492" y="46"/>
                  </a:cubicBezTo>
                  <a:cubicBezTo>
                    <a:pt x="1503" y="48"/>
                    <a:pt x="1503" y="48"/>
                    <a:pt x="1503" y="48"/>
                  </a:cubicBezTo>
                  <a:cubicBezTo>
                    <a:pt x="1503" y="107"/>
                    <a:pt x="1503" y="107"/>
                    <a:pt x="1503" y="107"/>
                  </a:cubicBezTo>
                  <a:cubicBezTo>
                    <a:pt x="1492" y="109"/>
                    <a:pt x="1492" y="109"/>
                    <a:pt x="1492" y="109"/>
                  </a:cubicBezTo>
                  <a:cubicBezTo>
                    <a:pt x="1492" y="116"/>
                    <a:pt x="1492" y="116"/>
                    <a:pt x="1492" y="116"/>
                  </a:cubicBezTo>
                  <a:cubicBezTo>
                    <a:pt x="1526" y="116"/>
                    <a:pt x="1526" y="116"/>
                    <a:pt x="1526" y="116"/>
                  </a:cubicBezTo>
                  <a:lnTo>
                    <a:pt x="1526" y="109"/>
                  </a:lnTo>
                  <a:close/>
                  <a:moveTo>
                    <a:pt x="1400" y="76"/>
                  </a:moveTo>
                  <a:cubicBezTo>
                    <a:pt x="1400" y="86"/>
                    <a:pt x="1399" y="99"/>
                    <a:pt x="1407" y="107"/>
                  </a:cubicBezTo>
                  <a:cubicBezTo>
                    <a:pt x="1414" y="114"/>
                    <a:pt x="1424" y="117"/>
                    <a:pt x="1438" y="117"/>
                  </a:cubicBezTo>
                  <a:cubicBezTo>
                    <a:pt x="1451" y="117"/>
                    <a:pt x="1461" y="115"/>
                    <a:pt x="1466" y="109"/>
                  </a:cubicBezTo>
                  <a:cubicBezTo>
                    <a:pt x="1474" y="101"/>
                    <a:pt x="1475" y="94"/>
                    <a:pt x="1475" y="77"/>
                  </a:cubicBezTo>
                  <a:cubicBezTo>
                    <a:pt x="1475" y="27"/>
                    <a:pt x="1475" y="27"/>
                    <a:pt x="1475" y="27"/>
                  </a:cubicBezTo>
                  <a:cubicBezTo>
                    <a:pt x="1487" y="26"/>
                    <a:pt x="1487" y="26"/>
                    <a:pt x="1487" y="26"/>
                  </a:cubicBezTo>
                  <a:cubicBezTo>
                    <a:pt x="1487" y="18"/>
                    <a:pt x="1487" y="18"/>
                    <a:pt x="1487" y="18"/>
                  </a:cubicBezTo>
                  <a:cubicBezTo>
                    <a:pt x="1452" y="18"/>
                    <a:pt x="1452" y="18"/>
                    <a:pt x="1452" y="18"/>
                  </a:cubicBezTo>
                  <a:cubicBezTo>
                    <a:pt x="1452" y="26"/>
                    <a:pt x="1452" y="26"/>
                    <a:pt x="1452" y="26"/>
                  </a:cubicBezTo>
                  <a:cubicBezTo>
                    <a:pt x="1463" y="27"/>
                    <a:pt x="1463" y="27"/>
                    <a:pt x="1463" y="27"/>
                  </a:cubicBezTo>
                  <a:cubicBezTo>
                    <a:pt x="1463" y="84"/>
                    <a:pt x="1463" y="84"/>
                    <a:pt x="1463" y="84"/>
                  </a:cubicBezTo>
                  <a:cubicBezTo>
                    <a:pt x="1463" y="92"/>
                    <a:pt x="1461" y="97"/>
                    <a:pt x="1458" y="101"/>
                  </a:cubicBezTo>
                  <a:cubicBezTo>
                    <a:pt x="1454" y="105"/>
                    <a:pt x="1448" y="107"/>
                    <a:pt x="1441" y="107"/>
                  </a:cubicBezTo>
                  <a:cubicBezTo>
                    <a:pt x="1427" y="107"/>
                    <a:pt x="1418" y="100"/>
                    <a:pt x="1418" y="84"/>
                  </a:cubicBezTo>
                  <a:cubicBezTo>
                    <a:pt x="1418" y="27"/>
                    <a:pt x="1418" y="27"/>
                    <a:pt x="1418" y="27"/>
                  </a:cubicBezTo>
                  <a:cubicBezTo>
                    <a:pt x="1430" y="26"/>
                    <a:pt x="1430" y="26"/>
                    <a:pt x="1430" y="26"/>
                  </a:cubicBezTo>
                  <a:cubicBezTo>
                    <a:pt x="1430" y="18"/>
                    <a:pt x="1430" y="18"/>
                    <a:pt x="1430" y="18"/>
                  </a:cubicBezTo>
                  <a:cubicBezTo>
                    <a:pt x="1388" y="18"/>
                    <a:pt x="1388" y="18"/>
                    <a:pt x="1388" y="18"/>
                  </a:cubicBezTo>
                  <a:cubicBezTo>
                    <a:pt x="1388" y="26"/>
                    <a:pt x="1388" y="26"/>
                    <a:pt x="1388" y="26"/>
                  </a:cubicBezTo>
                  <a:cubicBezTo>
                    <a:pt x="1400" y="27"/>
                    <a:pt x="1400" y="27"/>
                    <a:pt x="1400" y="27"/>
                  </a:cubicBezTo>
                  <a:lnTo>
                    <a:pt x="1400" y="76"/>
                  </a:lnTo>
                  <a:close/>
                  <a:moveTo>
                    <a:pt x="1671" y="116"/>
                  </a:moveTo>
                  <a:cubicBezTo>
                    <a:pt x="1687" y="116"/>
                    <a:pt x="1687" y="116"/>
                    <a:pt x="1687" y="116"/>
                  </a:cubicBezTo>
                  <a:cubicBezTo>
                    <a:pt x="1713" y="48"/>
                    <a:pt x="1713" y="48"/>
                    <a:pt x="1713" y="48"/>
                  </a:cubicBezTo>
                  <a:cubicBezTo>
                    <a:pt x="1724" y="46"/>
                    <a:pt x="1724" y="46"/>
                    <a:pt x="1724" y="46"/>
                  </a:cubicBezTo>
                  <a:cubicBezTo>
                    <a:pt x="1724" y="39"/>
                    <a:pt x="1724" y="39"/>
                    <a:pt x="1724" y="39"/>
                  </a:cubicBezTo>
                  <a:cubicBezTo>
                    <a:pt x="1690" y="39"/>
                    <a:pt x="1690" y="39"/>
                    <a:pt x="1690" y="39"/>
                  </a:cubicBezTo>
                  <a:cubicBezTo>
                    <a:pt x="1690" y="46"/>
                    <a:pt x="1690" y="46"/>
                    <a:pt x="1690" y="46"/>
                  </a:cubicBezTo>
                  <a:cubicBezTo>
                    <a:pt x="1701" y="48"/>
                    <a:pt x="1701" y="48"/>
                    <a:pt x="1701" y="48"/>
                  </a:cubicBezTo>
                  <a:cubicBezTo>
                    <a:pt x="1682" y="100"/>
                    <a:pt x="1682" y="100"/>
                    <a:pt x="1682" y="100"/>
                  </a:cubicBezTo>
                  <a:cubicBezTo>
                    <a:pt x="1663" y="48"/>
                    <a:pt x="1663" y="48"/>
                    <a:pt x="1663" y="48"/>
                  </a:cubicBezTo>
                  <a:cubicBezTo>
                    <a:pt x="1674" y="46"/>
                    <a:pt x="1674" y="46"/>
                    <a:pt x="1674" y="46"/>
                  </a:cubicBezTo>
                  <a:cubicBezTo>
                    <a:pt x="1674" y="39"/>
                    <a:pt x="1674" y="39"/>
                    <a:pt x="1674" y="39"/>
                  </a:cubicBezTo>
                  <a:cubicBezTo>
                    <a:pt x="1634" y="39"/>
                    <a:pt x="1634" y="39"/>
                    <a:pt x="1634" y="39"/>
                  </a:cubicBezTo>
                  <a:cubicBezTo>
                    <a:pt x="1634" y="46"/>
                    <a:pt x="1634" y="46"/>
                    <a:pt x="1634" y="46"/>
                  </a:cubicBezTo>
                  <a:cubicBezTo>
                    <a:pt x="1645" y="48"/>
                    <a:pt x="1645" y="48"/>
                    <a:pt x="1645" y="48"/>
                  </a:cubicBezTo>
                  <a:lnTo>
                    <a:pt x="1671" y="116"/>
                  </a:lnTo>
                  <a:close/>
                  <a:moveTo>
                    <a:pt x="2003" y="109"/>
                  </a:moveTo>
                  <a:cubicBezTo>
                    <a:pt x="1992" y="107"/>
                    <a:pt x="1992" y="107"/>
                    <a:pt x="1992" y="107"/>
                  </a:cubicBezTo>
                  <a:cubicBezTo>
                    <a:pt x="1992" y="48"/>
                    <a:pt x="1992" y="48"/>
                    <a:pt x="1992" y="48"/>
                  </a:cubicBezTo>
                  <a:cubicBezTo>
                    <a:pt x="2003" y="46"/>
                    <a:pt x="2003" y="46"/>
                    <a:pt x="2003" y="46"/>
                  </a:cubicBezTo>
                  <a:cubicBezTo>
                    <a:pt x="2003" y="39"/>
                    <a:pt x="2003" y="39"/>
                    <a:pt x="2003" y="39"/>
                  </a:cubicBezTo>
                  <a:cubicBezTo>
                    <a:pt x="1963" y="39"/>
                    <a:pt x="1963" y="39"/>
                    <a:pt x="1963" y="39"/>
                  </a:cubicBezTo>
                  <a:cubicBezTo>
                    <a:pt x="1963" y="46"/>
                    <a:pt x="1963" y="46"/>
                    <a:pt x="1963" y="46"/>
                  </a:cubicBezTo>
                  <a:cubicBezTo>
                    <a:pt x="1974" y="48"/>
                    <a:pt x="1974" y="48"/>
                    <a:pt x="1974" y="48"/>
                  </a:cubicBezTo>
                  <a:cubicBezTo>
                    <a:pt x="1974" y="107"/>
                    <a:pt x="1974" y="107"/>
                    <a:pt x="1974" y="107"/>
                  </a:cubicBezTo>
                  <a:cubicBezTo>
                    <a:pt x="1963" y="109"/>
                    <a:pt x="1963" y="109"/>
                    <a:pt x="1963" y="109"/>
                  </a:cubicBezTo>
                  <a:cubicBezTo>
                    <a:pt x="1963" y="116"/>
                    <a:pt x="1963" y="116"/>
                    <a:pt x="1963" y="116"/>
                  </a:cubicBezTo>
                  <a:cubicBezTo>
                    <a:pt x="2003" y="116"/>
                    <a:pt x="2003" y="116"/>
                    <a:pt x="2003" y="116"/>
                  </a:cubicBezTo>
                  <a:lnTo>
                    <a:pt x="2003" y="109"/>
                  </a:lnTo>
                  <a:close/>
                  <a:moveTo>
                    <a:pt x="2021" y="49"/>
                  </a:moveTo>
                  <a:cubicBezTo>
                    <a:pt x="2037" y="49"/>
                    <a:pt x="2037" y="49"/>
                    <a:pt x="2037" y="49"/>
                  </a:cubicBezTo>
                  <a:cubicBezTo>
                    <a:pt x="2037" y="107"/>
                    <a:pt x="2037" y="107"/>
                    <a:pt x="2037" y="107"/>
                  </a:cubicBezTo>
                  <a:cubicBezTo>
                    <a:pt x="2026" y="109"/>
                    <a:pt x="2026" y="109"/>
                    <a:pt x="2026" y="109"/>
                  </a:cubicBezTo>
                  <a:cubicBezTo>
                    <a:pt x="2026" y="116"/>
                    <a:pt x="2026" y="116"/>
                    <a:pt x="2026" y="116"/>
                  </a:cubicBezTo>
                  <a:cubicBezTo>
                    <a:pt x="2066" y="116"/>
                    <a:pt x="2066" y="116"/>
                    <a:pt x="2066" y="116"/>
                  </a:cubicBezTo>
                  <a:cubicBezTo>
                    <a:pt x="2066" y="109"/>
                    <a:pt x="2066" y="109"/>
                    <a:pt x="2066" y="109"/>
                  </a:cubicBezTo>
                  <a:cubicBezTo>
                    <a:pt x="2055" y="107"/>
                    <a:pt x="2055" y="107"/>
                    <a:pt x="2055" y="107"/>
                  </a:cubicBezTo>
                  <a:cubicBezTo>
                    <a:pt x="2055" y="49"/>
                    <a:pt x="2055" y="49"/>
                    <a:pt x="2055" y="49"/>
                  </a:cubicBezTo>
                  <a:cubicBezTo>
                    <a:pt x="2072" y="49"/>
                    <a:pt x="2072" y="49"/>
                    <a:pt x="2072" y="49"/>
                  </a:cubicBezTo>
                  <a:cubicBezTo>
                    <a:pt x="2074" y="60"/>
                    <a:pt x="2074" y="60"/>
                    <a:pt x="2074" y="60"/>
                  </a:cubicBezTo>
                  <a:cubicBezTo>
                    <a:pt x="2081" y="60"/>
                    <a:pt x="2081" y="60"/>
                    <a:pt x="2081" y="60"/>
                  </a:cubicBezTo>
                  <a:cubicBezTo>
                    <a:pt x="2081" y="39"/>
                    <a:pt x="2081" y="39"/>
                    <a:pt x="2081" y="39"/>
                  </a:cubicBezTo>
                  <a:cubicBezTo>
                    <a:pt x="2011" y="39"/>
                    <a:pt x="2011" y="39"/>
                    <a:pt x="2011" y="39"/>
                  </a:cubicBezTo>
                  <a:cubicBezTo>
                    <a:pt x="2011" y="60"/>
                    <a:pt x="2011" y="60"/>
                    <a:pt x="2011" y="60"/>
                  </a:cubicBezTo>
                  <a:cubicBezTo>
                    <a:pt x="2019" y="60"/>
                    <a:pt x="2019" y="60"/>
                    <a:pt x="2019" y="60"/>
                  </a:cubicBezTo>
                  <a:lnTo>
                    <a:pt x="2021" y="49"/>
                  </a:lnTo>
                  <a:close/>
                  <a:moveTo>
                    <a:pt x="2122" y="82"/>
                  </a:moveTo>
                  <a:cubicBezTo>
                    <a:pt x="2122" y="107"/>
                    <a:pt x="2122" y="107"/>
                    <a:pt x="2122" y="107"/>
                  </a:cubicBezTo>
                  <a:cubicBezTo>
                    <a:pt x="2110" y="109"/>
                    <a:pt x="2110" y="109"/>
                    <a:pt x="2110" y="109"/>
                  </a:cubicBezTo>
                  <a:cubicBezTo>
                    <a:pt x="2110" y="116"/>
                    <a:pt x="2110" y="116"/>
                    <a:pt x="2110" y="116"/>
                  </a:cubicBezTo>
                  <a:cubicBezTo>
                    <a:pt x="2150" y="116"/>
                    <a:pt x="2150" y="116"/>
                    <a:pt x="2150" y="116"/>
                  </a:cubicBezTo>
                  <a:cubicBezTo>
                    <a:pt x="2150" y="109"/>
                    <a:pt x="2150" y="109"/>
                    <a:pt x="2150" y="109"/>
                  </a:cubicBezTo>
                  <a:cubicBezTo>
                    <a:pt x="2139" y="107"/>
                    <a:pt x="2139" y="107"/>
                    <a:pt x="2139" y="107"/>
                  </a:cubicBezTo>
                  <a:cubicBezTo>
                    <a:pt x="2139" y="82"/>
                    <a:pt x="2139" y="82"/>
                    <a:pt x="2139" y="82"/>
                  </a:cubicBezTo>
                  <a:cubicBezTo>
                    <a:pt x="2161" y="48"/>
                    <a:pt x="2161" y="48"/>
                    <a:pt x="2161" y="48"/>
                  </a:cubicBezTo>
                  <a:cubicBezTo>
                    <a:pt x="2172" y="46"/>
                    <a:pt x="2172" y="46"/>
                    <a:pt x="2172" y="46"/>
                  </a:cubicBezTo>
                  <a:cubicBezTo>
                    <a:pt x="2172" y="39"/>
                    <a:pt x="2172" y="39"/>
                    <a:pt x="2172" y="39"/>
                  </a:cubicBezTo>
                  <a:cubicBezTo>
                    <a:pt x="2138" y="39"/>
                    <a:pt x="2138" y="39"/>
                    <a:pt x="2138" y="39"/>
                  </a:cubicBezTo>
                  <a:cubicBezTo>
                    <a:pt x="2138" y="46"/>
                    <a:pt x="2138" y="46"/>
                    <a:pt x="2138" y="46"/>
                  </a:cubicBezTo>
                  <a:cubicBezTo>
                    <a:pt x="2149" y="48"/>
                    <a:pt x="2149" y="48"/>
                    <a:pt x="2149" y="48"/>
                  </a:cubicBezTo>
                  <a:cubicBezTo>
                    <a:pt x="2133" y="73"/>
                    <a:pt x="2133" y="73"/>
                    <a:pt x="2133" y="73"/>
                  </a:cubicBezTo>
                  <a:cubicBezTo>
                    <a:pt x="2118" y="48"/>
                    <a:pt x="2118" y="48"/>
                    <a:pt x="2118" y="48"/>
                  </a:cubicBezTo>
                  <a:cubicBezTo>
                    <a:pt x="2129" y="46"/>
                    <a:pt x="2129" y="46"/>
                    <a:pt x="2129" y="46"/>
                  </a:cubicBezTo>
                  <a:cubicBezTo>
                    <a:pt x="2129" y="39"/>
                    <a:pt x="2129" y="39"/>
                    <a:pt x="2129" y="39"/>
                  </a:cubicBezTo>
                  <a:cubicBezTo>
                    <a:pt x="2088" y="39"/>
                    <a:pt x="2088" y="39"/>
                    <a:pt x="2088" y="39"/>
                  </a:cubicBezTo>
                  <a:cubicBezTo>
                    <a:pt x="2088" y="46"/>
                    <a:pt x="2088" y="46"/>
                    <a:pt x="2088" y="46"/>
                  </a:cubicBezTo>
                  <a:cubicBezTo>
                    <a:pt x="2099" y="48"/>
                    <a:pt x="2099" y="48"/>
                    <a:pt x="2099" y="48"/>
                  </a:cubicBezTo>
                  <a:lnTo>
                    <a:pt x="2122" y="82"/>
                  </a:lnTo>
                  <a:close/>
                  <a:moveTo>
                    <a:pt x="1953" y="94"/>
                  </a:moveTo>
                  <a:cubicBezTo>
                    <a:pt x="1953" y="63"/>
                    <a:pt x="1913" y="75"/>
                    <a:pt x="1913" y="58"/>
                  </a:cubicBezTo>
                  <a:cubicBezTo>
                    <a:pt x="1913" y="50"/>
                    <a:pt x="1919" y="48"/>
                    <a:pt x="1926" y="48"/>
                  </a:cubicBezTo>
                  <a:cubicBezTo>
                    <a:pt x="1933" y="48"/>
                    <a:pt x="1939" y="49"/>
                    <a:pt x="1939" y="49"/>
                  </a:cubicBezTo>
                  <a:cubicBezTo>
                    <a:pt x="1941" y="61"/>
                    <a:pt x="1941" y="61"/>
                    <a:pt x="1941" y="61"/>
                  </a:cubicBezTo>
                  <a:cubicBezTo>
                    <a:pt x="1949" y="61"/>
                    <a:pt x="1949" y="61"/>
                    <a:pt x="1949" y="61"/>
                  </a:cubicBezTo>
                  <a:cubicBezTo>
                    <a:pt x="1949" y="42"/>
                    <a:pt x="1949" y="42"/>
                    <a:pt x="1949" y="42"/>
                  </a:cubicBezTo>
                  <a:cubicBezTo>
                    <a:pt x="1941" y="40"/>
                    <a:pt x="1933" y="38"/>
                    <a:pt x="1924" y="38"/>
                  </a:cubicBezTo>
                  <a:cubicBezTo>
                    <a:pt x="1905" y="38"/>
                    <a:pt x="1896" y="46"/>
                    <a:pt x="1896" y="60"/>
                  </a:cubicBezTo>
                  <a:cubicBezTo>
                    <a:pt x="1896" y="79"/>
                    <a:pt x="1914" y="81"/>
                    <a:pt x="1928" y="86"/>
                  </a:cubicBezTo>
                  <a:cubicBezTo>
                    <a:pt x="1933" y="87"/>
                    <a:pt x="1936" y="89"/>
                    <a:pt x="1936" y="95"/>
                  </a:cubicBezTo>
                  <a:cubicBezTo>
                    <a:pt x="1936" y="104"/>
                    <a:pt x="1929" y="107"/>
                    <a:pt x="1920" y="107"/>
                  </a:cubicBezTo>
                  <a:cubicBezTo>
                    <a:pt x="1911" y="107"/>
                    <a:pt x="1905" y="105"/>
                    <a:pt x="1905" y="105"/>
                  </a:cubicBezTo>
                  <a:cubicBezTo>
                    <a:pt x="1903" y="92"/>
                    <a:pt x="1903" y="92"/>
                    <a:pt x="1903" y="92"/>
                  </a:cubicBezTo>
                  <a:cubicBezTo>
                    <a:pt x="1896" y="92"/>
                    <a:pt x="1896" y="92"/>
                    <a:pt x="1896" y="92"/>
                  </a:cubicBezTo>
                  <a:cubicBezTo>
                    <a:pt x="1896" y="112"/>
                    <a:pt x="1896" y="112"/>
                    <a:pt x="1896" y="112"/>
                  </a:cubicBezTo>
                  <a:cubicBezTo>
                    <a:pt x="1896" y="112"/>
                    <a:pt x="1908" y="117"/>
                    <a:pt x="1922" y="117"/>
                  </a:cubicBezTo>
                  <a:cubicBezTo>
                    <a:pt x="1942" y="117"/>
                    <a:pt x="1953" y="109"/>
                    <a:pt x="1953" y="94"/>
                  </a:cubicBezTo>
                  <a:close/>
                  <a:moveTo>
                    <a:pt x="1847" y="109"/>
                  </a:moveTo>
                  <a:cubicBezTo>
                    <a:pt x="1836" y="107"/>
                    <a:pt x="1836" y="107"/>
                    <a:pt x="1836" y="107"/>
                  </a:cubicBezTo>
                  <a:cubicBezTo>
                    <a:pt x="1836" y="81"/>
                    <a:pt x="1836" y="81"/>
                    <a:pt x="1836" y="81"/>
                  </a:cubicBezTo>
                  <a:cubicBezTo>
                    <a:pt x="1838" y="81"/>
                    <a:pt x="1838" y="81"/>
                    <a:pt x="1838" y="81"/>
                  </a:cubicBezTo>
                  <a:cubicBezTo>
                    <a:pt x="1848" y="81"/>
                    <a:pt x="1851" y="86"/>
                    <a:pt x="1855" y="98"/>
                  </a:cubicBezTo>
                  <a:cubicBezTo>
                    <a:pt x="1863" y="116"/>
                    <a:pt x="1863" y="116"/>
                    <a:pt x="1863" y="116"/>
                  </a:cubicBezTo>
                  <a:cubicBezTo>
                    <a:pt x="1887" y="116"/>
                    <a:pt x="1887" y="116"/>
                    <a:pt x="1887" y="116"/>
                  </a:cubicBezTo>
                  <a:cubicBezTo>
                    <a:pt x="1887" y="109"/>
                    <a:pt x="1887" y="109"/>
                    <a:pt x="1887" y="109"/>
                  </a:cubicBezTo>
                  <a:cubicBezTo>
                    <a:pt x="1876" y="107"/>
                    <a:pt x="1876" y="107"/>
                    <a:pt x="1876" y="107"/>
                  </a:cubicBezTo>
                  <a:cubicBezTo>
                    <a:pt x="1873" y="99"/>
                    <a:pt x="1868" y="84"/>
                    <a:pt x="1861" y="79"/>
                  </a:cubicBezTo>
                  <a:cubicBezTo>
                    <a:pt x="1869" y="76"/>
                    <a:pt x="1875" y="68"/>
                    <a:pt x="1875" y="59"/>
                  </a:cubicBezTo>
                  <a:cubicBezTo>
                    <a:pt x="1875" y="54"/>
                    <a:pt x="1873" y="49"/>
                    <a:pt x="1869" y="45"/>
                  </a:cubicBezTo>
                  <a:cubicBezTo>
                    <a:pt x="1863" y="40"/>
                    <a:pt x="1854" y="39"/>
                    <a:pt x="1846" y="39"/>
                  </a:cubicBezTo>
                  <a:cubicBezTo>
                    <a:pt x="1807" y="39"/>
                    <a:pt x="1807" y="39"/>
                    <a:pt x="1807" y="39"/>
                  </a:cubicBezTo>
                  <a:cubicBezTo>
                    <a:pt x="1807" y="46"/>
                    <a:pt x="1807" y="46"/>
                    <a:pt x="1807" y="46"/>
                  </a:cubicBezTo>
                  <a:cubicBezTo>
                    <a:pt x="1819" y="48"/>
                    <a:pt x="1819" y="48"/>
                    <a:pt x="1819" y="48"/>
                  </a:cubicBezTo>
                  <a:cubicBezTo>
                    <a:pt x="1819" y="107"/>
                    <a:pt x="1819" y="107"/>
                    <a:pt x="1819" y="107"/>
                  </a:cubicBezTo>
                  <a:cubicBezTo>
                    <a:pt x="1807" y="109"/>
                    <a:pt x="1807" y="109"/>
                    <a:pt x="1807" y="109"/>
                  </a:cubicBezTo>
                  <a:cubicBezTo>
                    <a:pt x="1807" y="116"/>
                    <a:pt x="1807" y="116"/>
                    <a:pt x="1807" y="116"/>
                  </a:cubicBezTo>
                  <a:cubicBezTo>
                    <a:pt x="1847" y="116"/>
                    <a:pt x="1847" y="116"/>
                    <a:pt x="1847" y="116"/>
                  </a:cubicBezTo>
                  <a:lnTo>
                    <a:pt x="1847" y="109"/>
                  </a:lnTo>
                  <a:close/>
                  <a:moveTo>
                    <a:pt x="1836" y="48"/>
                  </a:moveTo>
                  <a:cubicBezTo>
                    <a:pt x="1841" y="48"/>
                    <a:pt x="1841" y="48"/>
                    <a:pt x="1841" y="48"/>
                  </a:cubicBezTo>
                  <a:cubicBezTo>
                    <a:pt x="1845" y="48"/>
                    <a:pt x="1852" y="48"/>
                    <a:pt x="1854" y="51"/>
                  </a:cubicBezTo>
                  <a:cubicBezTo>
                    <a:pt x="1857" y="53"/>
                    <a:pt x="1858" y="57"/>
                    <a:pt x="1858" y="60"/>
                  </a:cubicBezTo>
                  <a:cubicBezTo>
                    <a:pt x="1858" y="63"/>
                    <a:pt x="1857" y="66"/>
                    <a:pt x="1855" y="69"/>
                  </a:cubicBezTo>
                  <a:cubicBezTo>
                    <a:pt x="1851" y="73"/>
                    <a:pt x="1844" y="73"/>
                    <a:pt x="1839" y="73"/>
                  </a:cubicBezTo>
                  <a:cubicBezTo>
                    <a:pt x="1836" y="73"/>
                    <a:pt x="1836" y="73"/>
                    <a:pt x="1836" y="73"/>
                  </a:cubicBezTo>
                  <a:lnTo>
                    <a:pt x="1836" y="48"/>
                  </a:lnTo>
                  <a:close/>
                  <a:moveTo>
                    <a:pt x="1796" y="95"/>
                  </a:moveTo>
                  <a:cubicBezTo>
                    <a:pt x="1788" y="95"/>
                    <a:pt x="1788" y="95"/>
                    <a:pt x="1788" y="95"/>
                  </a:cubicBezTo>
                  <a:cubicBezTo>
                    <a:pt x="1787" y="106"/>
                    <a:pt x="1787" y="106"/>
                    <a:pt x="1787" y="106"/>
                  </a:cubicBezTo>
                  <a:cubicBezTo>
                    <a:pt x="1759" y="106"/>
                    <a:pt x="1759" y="106"/>
                    <a:pt x="1759" y="106"/>
                  </a:cubicBezTo>
                  <a:cubicBezTo>
                    <a:pt x="1759" y="80"/>
                    <a:pt x="1759" y="80"/>
                    <a:pt x="1759" y="80"/>
                  </a:cubicBezTo>
                  <a:cubicBezTo>
                    <a:pt x="1776" y="80"/>
                    <a:pt x="1776" y="80"/>
                    <a:pt x="1776" y="80"/>
                  </a:cubicBezTo>
                  <a:cubicBezTo>
                    <a:pt x="1778" y="90"/>
                    <a:pt x="1778" y="90"/>
                    <a:pt x="1778" y="90"/>
                  </a:cubicBezTo>
                  <a:cubicBezTo>
                    <a:pt x="1784" y="90"/>
                    <a:pt x="1784" y="90"/>
                    <a:pt x="1784" y="90"/>
                  </a:cubicBezTo>
                  <a:cubicBezTo>
                    <a:pt x="1784" y="61"/>
                    <a:pt x="1784" y="61"/>
                    <a:pt x="1784" y="61"/>
                  </a:cubicBezTo>
                  <a:cubicBezTo>
                    <a:pt x="1778" y="61"/>
                    <a:pt x="1778" y="61"/>
                    <a:pt x="1778" y="61"/>
                  </a:cubicBezTo>
                  <a:cubicBezTo>
                    <a:pt x="1776" y="71"/>
                    <a:pt x="1776" y="71"/>
                    <a:pt x="1776" y="71"/>
                  </a:cubicBezTo>
                  <a:cubicBezTo>
                    <a:pt x="1759" y="71"/>
                    <a:pt x="1759" y="71"/>
                    <a:pt x="1759" y="71"/>
                  </a:cubicBezTo>
                  <a:cubicBezTo>
                    <a:pt x="1759" y="49"/>
                    <a:pt x="1759" y="49"/>
                    <a:pt x="1759" y="49"/>
                  </a:cubicBezTo>
                  <a:cubicBezTo>
                    <a:pt x="1787" y="49"/>
                    <a:pt x="1787" y="49"/>
                    <a:pt x="1787" y="49"/>
                  </a:cubicBezTo>
                  <a:cubicBezTo>
                    <a:pt x="1788" y="59"/>
                    <a:pt x="1788" y="59"/>
                    <a:pt x="1788" y="59"/>
                  </a:cubicBezTo>
                  <a:cubicBezTo>
                    <a:pt x="1796" y="59"/>
                    <a:pt x="1796" y="59"/>
                    <a:pt x="1796" y="59"/>
                  </a:cubicBezTo>
                  <a:cubicBezTo>
                    <a:pt x="1796" y="39"/>
                    <a:pt x="1796" y="39"/>
                    <a:pt x="1796" y="39"/>
                  </a:cubicBezTo>
                  <a:cubicBezTo>
                    <a:pt x="1730" y="39"/>
                    <a:pt x="1730" y="39"/>
                    <a:pt x="1730" y="39"/>
                  </a:cubicBezTo>
                  <a:cubicBezTo>
                    <a:pt x="1730" y="46"/>
                    <a:pt x="1730" y="46"/>
                    <a:pt x="1730" y="46"/>
                  </a:cubicBezTo>
                  <a:cubicBezTo>
                    <a:pt x="1741" y="48"/>
                    <a:pt x="1741" y="48"/>
                    <a:pt x="1741" y="48"/>
                  </a:cubicBezTo>
                  <a:cubicBezTo>
                    <a:pt x="1741" y="107"/>
                    <a:pt x="1741" y="107"/>
                    <a:pt x="1741" y="107"/>
                  </a:cubicBezTo>
                  <a:cubicBezTo>
                    <a:pt x="1730" y="109"/>
                    <a:pt x="1730" y="109"/>
                    <a:pt x="1730" y="109"/>
                  </a:cubicBezTo>
                  <a:cubicBezTo>
                    <a:pt x="1730" y="116"/>
                    <a:pt x="1730" y="116"/>
                    <a:pt x="1730" y="116"/>
                  </a:cubicBezTo>
                  <a:cubicBezTo>
                    <a:pt x="1796" y="116"/>
                    <a:pt x="1796" y="116"/>
                    <a:pt x="1796" y="116"/>
                  </a:cubicBezTo>
                  <a:lnTo>
                    <a:pt x="1796" y="95"/>
                  </a:lnTo>
                  <a:close/>
                  <a:moveTo>
                    <a:pt x="1342" y="95"/>
                  </a:moveTo>
                  <a:cubicBezTo>
                    <a:pt x="1335" y="95"/>
                    <a:pt x="1335" y="95"/>
                    <a:pt x="1335" y="95"/>
                  </a:cubicBezTo>
                  <a:cubicBezTo>
                    <a:pt x="1333" y="106"/>
                    <a:pt x="1333" y="106"/>
                    <a:pt x="1333" y="106"/>
                  </a:cubicBezTo>
                  <a:cubicBezTo>
                    <a:pt x="1305" y="106"/>
                    <a:pt x="1305" y="106"/>
                    <a:pt x="1305" y="106"/>
                  </a:cubicBezTo>
                  <a:cubicBezTo>
                    <a:pt x="1305" y="80"/>
                    <a:pt x="1305" y="80"/>
                    <a:pt x="1305" y="80"/>
                  </a:cubicBezTo>
                  <a:cubicBezTo>
                    <a:pt x="1323" y="80"/>
                    <a:pt x="1323" y="80"/>
                    <a:pt x="1323" y="80"/>
                  </a:cubicBezTo>
                  <a:cubicBezTo>
                    <a:pt x="1325" y="90"/>
                    <a:pt x="1325" y="90"/>
                    <a:pt x="1325" y="90"/>
                  </a:cubicBezTo>
                  <a:cubicBezTo>
                    <a:pt x="1331" y="90"/>
                    <a:pt x="1331" y="90"/>
                    <a:pt x="1331" y="90"/>
                  </a:cubicBezTo>
                  <a:cubicBezTo>
                    <a:pt x="1331" y="61"/>
                    <a:pt x="1331" y="61"/>
                    <a:pt x="1331" y="61"/>
                  </a:cubicBezTo>
                  <a:cubicBezTo>
                    <a:pt x="1325" y="61"/>
                    <a:pt x="1325" y="61"/>
                    <a:pt x="1325" y="61"/>
                  </a:cubicBezTo>
                  <a:cubicBezTo>
                    <a:pt x="1323" y="71"/>
                    <a:pt x="1323" y="71"/>
                    <a:pt x="1323" y="71"/>
                  </a:cubicBezTo>
                  <a:cubicBezTo>
                    <a:pt x="1305" y="71"/>
                    <a:pt x="1305" y="71"/>
                    <a:pt x="1305" y="71"/>
                  </a:cubicBezTo>
                  <a:cubicBezTo>
                    <a:pt x="1305" y="49"/>
                    <a:pt x="1305" y="49"/>
                    <a:pt x="1305" y="49"/>
                  </a:cubicBezTo>
                  <a:cubicBezTo>
                    <a:pt x="1333" y="49"/>
                    <a:pt x="1333" y="49"/>
                    <a:pt x="1333" y="49"/>
                  </a:cubicBezTo>
                  <a:cubicBezTo>
                    <a:pt x="1335" y="59"/>
                    <a:pt x="1335" y="59"/>
                    <a:pt x="1335" y="59"/>
                  </a:cubicBezTo>
                  <a:cubicBezTo>
                    <a:pt x="1342" y="59"/>
                    <a:pt x="1342" y="59"/>
                    <a:pt x="1342" y="59"/>
                  </a:cubicBezTo>
                  <a:cubicBezTo>
                    <a:pt x="1342" y="39"/>
                    <a:pt x="1342" y="39"/>
                    <a:pt x="1342" y="39"/>
                  </a:cubicBezTo>
                  <a:cubicBezTo>
                    <a:pt x="1277" y="39"/>
                    <a:pt x="1277" y="39"/>
                    <a:pt x="1277" y="39"/>
                  </a:cubicBezTo>
                  <a:cubicBezTo>
                    <a:pt x="1277" y="46"/>
                    <a:pt x="1277" y="46"/>
                    <a:pt x="1277" y="46"/>
                  </a:cubicBezTo>
                  <a:cubicBezTo>
                    <a:pt x="1288" y="48"/>
                    <a:pt x="1288" y="48"/>
                    <a:pt x="1288" y="48"/>
                  </a:cubicBezTo>
                  <a:cubicBezTo>
                    <a:pt x="1288" y="107"/>
                    <a:pt x="1288" y="107"/>
                    <a:pt x="1288" y="107"/>
                  </a:cubicBezTo>
                  <a:cubicBezTo>
                    <a:pt x="1277" y="109"/>
                    <a:pt x="1277" y="109"/>
                    <a:pt x="1277" y="109"/>
                  </a:cubicBezTo>
                  <a:cubicBezTo>
                    <a:pt x="1277" y="116"/>
                    <a:pt x="1277" y="116"/>
                    <a:pt x="1277" y="116"/>
                  </a:cubicBezTo>
                  <a:cubicBezTo>
                    <a:pt x="1342" y="116"/>
                    <a:pt x="1342" y="116"/>
                    <a:pt x="1342" y="116"/>
                  </a:cubicBezTo>
                  <a:lnTo>
                    <a:pt x="1342" y="95"/>
                  </a:lnTo>
                  <a:close/>
                  <a:moveTo>
                    <a:pt x="566" y="95"/>
                  </a:moveTo>
                  <a:cubicBezTo>
                    <a:pt x="559" y="95"/>
                    <a:pt x="559" y="95"/>
                    <a:pt x="559" y="95"/>
                  </a:cubicBezTo>
                  <a:cubicBezTo>
                    <a:pt x="557" y="106"/>
                    <a:pt x="557" y="106"/>
                    <a:pt x="557" y="106"/>
                  </a:cubicBezTo>
                  <a:cubicBezTo>
                    <a:pt x="529" y="106"/>
                    <a:pt x="529" y="106"/>
                    <a:pt x="529" y="106"/>
                  </a:cubicBezTo>
                  <a:cubicBezTo>
                    <a:pt x="529" y="80"/>
                    <a:pt x="529" y="80"/>
                    <a:pt x="529" y="80"/>
                  </a:cubicBezTo>
                  <a:cubicBezTo>
                    <a:pt x="546" y="80"/>
                    <a:pt x="546" y="80"/>
                    <a:pt x="546" y="80"/>
                  </a:cubicBezTo>
                  <a:cubicBezTo>
                    <a:pt x="548" y="90"/>
                    <a:pt x="548" y="90"/>
                    <a:pt x="548" y="90"/>
                  </a:cubicBezTo>
                  <a:cubicBezTo>
                    <a:pt x="555" y="90"/>
                    <a:pt x="555" y="90"/>
                    <a:pt x="555" y="90"/>
                  </a:cubicBezTo>
                  <a:cubicBezTo>
                    <a:pt x="555" y="61"/>
                    <a:pt x="555" y="61"/>
                    <a:pt x="555" y="61"/>
                  </a:cubicBezTo>
                  <a:cubicBezTo>
                    <a:pt x="548" y="61"/>
                    <a:pt x="548" y="61"/>
                    <a:pt x="548" y="61"/>
                  </a:cubicBezTo>
                  <a:cubicBezTo>
                    <a:pt x="546" y="71"/>
                    <a:pt x="546" y="71"/>
                    <a:pt x="546" y="71"/>
                  </a:cubicBezTo>
                  <a:cubicBezTo>
                    <a:pt x="529" y="71"/>
                    <a:pt x="529" y="71"/>
                    <a:pt x="529" y="71"/>
                  </a:cubicBezTo>
                  <a:cubicBezTo>
                    <a:pt x="529" y="49"/>
                    <a:pt x="529" y="49"/>
                    <a:pt x="529" y="49"/>
                  </a:cubicBezTo>
                  <a:cubicBezTo>
                    <a:pt x="557" y="49"/>
                    <a:pt x="557" y="49"/>
                    <a:pt x="557" y="49"/>
                  </a:cubicBezTo>
                  <a:cubicBezTo>
                    <a:pt x="559" y="59"/>
                    <a:pt x="559" y="59"/>
                    <a:pt x="559" y="59"/>
                  </a:cubicBezTo>
                  <a:cubicBezTo>
                    <a:pt x="566" y="59"/>
                    <a:pt x="566" y="59"/>
                    <a:pt x="566" y="59"/>
                  </a:cubicBezTo>
                  <a:cubicBezTo>
                    <a:pt x="566" y="39"/>
                    <a:pt x="566" y="39"/>
                    <a:pt x="566" y="39"/>
                  </a:cubicBezTo>
                  <a:cubicBezTo>
                    <a:pt x="500" y="39"/>
                    <a:pt x="500" y="39"/>
                    <a:pt x="500" y="39"/>
                  </a:cubicBezTo>
                  <a:cubicBezTo>
                    <a:pt x="500" y="46"/>
                    <a:pt x="500" y="46"/>
                    <a:pt x="500" y="46"/>
                  </a:cubicBezTo>
                  <a:cubicBezTo>
                    <a:pt x="511" y="48"/>
                    <a:pt x="511" y="48"/>
                    <a:pt x="511" y="48"/>
                  </a:cubicBezTo>
                  <a:cubicBezTo>
                    <a:pt x="511" y="107"/>
                    <a:pt x="511" y="107"/>
                    <a:pt x="511" y="107"/>
                  </a:cubicBezTo>
                  <a:cubicBezTo>
                    <a:pt x="500" y="109"/>
                    <a:pt x="500" y="109"/>
                    <a:pt x="500" y="109"/>
                  </a:cubicBezTo>
                  <a:cubicBezTo>
                    <a:pt x="500" y="116"/>
                    <a:pt x="500" y="116"/>
                    <a:pt x="500" y="116"/>
                  </a:cubicBezTo>
                  <a:cubicBezTo>
                    <a:pt x="566" y="116"/>
                    <a:pt x="566" y="116"/>
                    <a:pt x="566" y="116"/>
                  </a:cubicBezTo>
                  <a:lnTo>
                    <a:pt x="566" y="95"/>
                  </a:lnTo>
                  <a:close/>
                  <a:moveTo>
                    <a:pt x="659" y="117"/>
                  </a:moveTo>
                  <a:cubicBezTo>
                    <a:pt x="689" y="117"/>
                    <a:pt x="702" y="100"/>
                    <a:pt x="702" y="67"/>
                  </a:cubicBezTo>
                  <a:cubicBezTo>
                    <a:pt x="702" y="34"/>
                    <a:pt x="689" y="16"/>
                    <a:pt x="659" y="16"/>
                  </a:cubicBezTo>
                  <a:cubicBezTo>
                    <a:pt x="629" y="16"/>
                    <a:pt x="615" y="34"/>
                    <a:pt x="615" y="67"/>
                  </a:cubicBezTo>
                  <a:cubicBezTo>
                    <a:pt x="615" y="99"/>
                    <a:pt x="628" y="117"/>
                    <a:pt x="659" y="117"/>
                  </a:cubicBezTo>
                  <a:close/>
                  <a:moveTo>
                    <a:pt x="659" y="27"/>
                  </a:moveTo>
                  <a:cubicBezTo>
                    <a:pt x="675" y="27"/>
                    <a:pt x="683" y="40"/>
                    <a:pt x="683" y="67"/>
                  </a:cubicBezTo>
                  <a:cubicBezTo>
                    <a:pt x="683" y="94"/>
                    <a:pt x="675" y="107"/>
                    <a:pt x="659" y="107"/>
                  </a:cubicBezTo>
                  <a:cubicBezTo>
                    <a:pt x="642" y="107"/>
                    <a:pt x="634" y="94"/>
                    <a:pt x="634" y="67"/>
                  </a:cubicBezTo>
                  <a:cubicBezTo>
                    <a:pt x="634" y="40"/>
                    <a:pt x="643" y="27"/>
                    <a:pt x="659" y="27"/>
                  </a:cubicBezTo>
                  <a:close/>
                  <a:moveTo>
                    <a:pt x="327" y="28"/>
                  </a:moveTo>
                  <a:cubicBezTo>
                    <a:pt x="349" y="28"/>
                    <a:pt x="349" y="28"/>
                    <a:pt x="349" y="28"/>
                  </a:cubicBezTo>
                  <a:cubicBezTo>
                    <a:pt x="349" y="106"/>
                    <a:pt x="349" y="106"/>
                    <a:pt x="349" y="106"/>
                  </a:cubicBezTo>
                  <a:cubicBezTo>
                    <a:pt x="337" y="108"/>
                    <a:pt x="337" y="108"/>
                    <a:pt x="337" y="108"/>
                  </a:cubicBezTo>
                  <a:cubicBezTo>
                    <a:pt x="337" y="116"/>
                    <a:pt x="337" y="116"/>
                    <a:pt x="337" y="116"/>
                  </a:cubicBezTo>
                  <a:cubicBezTo>
                    <a:pt x="379" y="116"/>
                    <a:pt x="379" y="116"/>
                    <a:pt x="379" y="116"/>
                  </a:cubicBezTo>
                  <a:cubicBezTo>
                    <a:pt x="379" y="108"/>
                    <a:pt x="379" y="108"/>
                    <a:pt x="379" y="108"/>
                  </a:cubicBezTo>
                  <a:cubicBezTo>
                    <a:pt x="367" y="106"/>
                    <a:pt x="367" y="106"/>
                    <a:pt x="367" y="106"/>
                  </a:cubicBezTo>
                  <a:cubicBezTo>
                    <a:pt x="367" y="28"/>
                    <a:pt x="367" y="28"/>
                    <a:pt x="367" y="28"/>
                  </a:cubicBezTo>
                  <a:cubicBezTo>
                    <a:pt x="390" y="28"/>
                    <a:pt x="390" y="28"/>
                    <a:pt x="390" y="28"/>
                  </a:cubicBezTo>
                  <a:cubicBezTo>
                    <a:pt x="391" y="40"/>
                    <a:pt x="391" y="40"/>
                    <a:pt x="391" y="40"/>
                  </a:cubicBezTo>
                  <a:cubicBezTo>
                    <a:pt x="399" y="40"/>
                    <a:pt x="399" y="40"/>
                    <a:pt x="399" y="40"/>
                  </a:cubicBezTo>
                  <a:cubicBezTo>
                    <a:pt x="399" y="18"/>
                    <a:pt x="399" y="18"/>
                    <a:pt x="399" y="18"/>
                  </a:cubicBezTo>
                  <a:cubicBezTo>
                    <a:pt x="317" y="18"/>
                    <a:pt x="317" y="18"/>
                    <a:pt x="317" y="18"/>
                  </a:cubicBezTo>
                  <a:cubicBezTo>
                    <a:pt x="317" y="40"/>
                    <a:pt x="317" y="40"/>
                    <a:pt x="317" y="40"/>
                  </a:cubicBezTo>
                  <a:cubicBezTo>
                    <a:pt x="325" y="40"/>
                    <a:pt x="325" y="40"/>
                    <a:pt x="325" y="40"/>
                  </a:cubicBezTo>
                  <a:lnTo>
                    <a:pt x="327" y="28"/>
                  </a:lnTo>
                  <a:close/>
                  <a:moveTo>
                    <a:pt x="750" y="109"/>
                  </a:moveTo>
                  <a:cubicBezTo>
                    <a:pt x="739" y="107"/>
                    <a:pt x="739" y="107"/>
                    <a:pt x="739" y="107"/>
                  </a:cubicBezTo>
                  <a:cubicBezTo>
                    <a:pt x="739" y="80"/>
                    <a:pt x="739" y="80"/>
                    <a:pt x="739" y="80"/>
                  </a:cubicBezTo>
                  <a:cubicBezTo>
                    <a:pt x="768" y="80"/>
                    <a:pt x="768" y="80"/>
                    <a:pt x="768" y="80"/>
                  </a:cubicBezTo>
                  <a:cubicBezTo>
                    <a:pt x="768" y="107"/>
                    <a:pt x="768" y="107"/>
                    <a:pt x="768" y="107"/>
                  </a:cubicBezTo>
                  <a:cubicBezTo>
                    <a:pt x="757" y="109"/>
                    <a:pt x="757" y="109"/>
                    <a:pt x="757" y="109"/>
                  </a:cubicBezTo>
                  <a:cubicBezTo>
                    <a:pt x="757" y="116"/>
                    <a:pt x="757" y="116"/>
                    <a:pt x="757" y="116"/>
                  </a:cubicBezTo>
                  <a:cubicBezTo>
                    <a:pt x="797" y="116"/>
                    <a:pt x="797" y="116"/>
                    <a:pt x="797" y="116"/>
                  </a:cubicBezTo>
                  <a:cubicBezTo>
                    <a:pt x="797" y="109"/>
                    <a:pt x="797" y="109"/>
                    <a:pt x="797" y="109"/>
                  </a:cubicBezTo>
                  <a:cubicBezTo>
                    <a:pt x="786" y="107"/>
                    <a:pt x="786" y="107"/>
                    <a:pt x="786" y="107"/>
                  </a:cubicBezTo>
                  <a:cubicBezTo>
                    <a:pt x="786" y="48"/>
                    <a:pt x="786" y="48"/>
                    <a:pt x="786" y="48"/>
                  </a:cubicBezTo>
                  <a:cubicBezTo>
                    <a:pt x="797" y="46"/>
                    <a:pt x="797" y="46"/>
                    <a:pt x="797" y="46"/>
                  </a:cubicBezTo>
                  <a:cubicBezTo>
                    <a:pt x="797" y="39"/>
                    <a:pt x="797" y="39"/>
                    <a:pt x="797" y="39"/>
                  </a:cubicBezTo>
                  <a:cubicBezTo>
                    <a:pt x="757" y="39"/>
                    <a:pt x="757" y="39"/>
                    <a:pt x="757" y="39"/>
                  </a:cubicBezTo>
                  <a:cubicBezTo>
                    <a:pt x="757" y="46"/>
                    <a:pt x="757" y="46"/>
                    <a:pt x="757" y="46"/>
                  </a:cubicBezTo>
                  <a:cubicBezTo>
                    <a:pt x="768" y="48"/>
                    <a:pt x="768" y="48"/>
                    <a:pt x="768" y="48"/>
                  </a:cubicBezTo>
                  <a:cubicBezTo>
                    <a:pt x="768" y="71"/>
                    <a:pt x="768" y="71"/>
                    <a:pt x="768" y="71"/>
                  </a:cubicBezTo>
                  <a:cubicBezTo>
                    <a:pt x="739" y="71"/>
                    <a:pt x="739" y="71"/>
                    <a:pt x="739" y="71"/>
                  </a:cubicBezTo>
                  <a:cubicBezTo>
                    <a:pt x="739" y="48"/>
                    <a:pt x="739" y="48"/>
                    <a:pt x="739" y="48"/>
                  </a:cubicBezTo>
                  <a:cubicBezTo>
                    <a:pt x="750" y="46"/>
                    <a:pt x="750" y="46"/>
                    <a:pt x="750" y="46"/>
                  </a:cubicBezTo>
                  <a:cubicBezTo>
                    <a:pt x="750" y="39"/>
                    <a:pt x="750" y="39"/>
                    <a:pt x="750" y="39"/>
                  </a:cubicBezTo>
                  <a:cubicBezTo>
                    <a:pt x="710" y="39"/>
                    <a:pt x="710" y="39"/>
                    <a:pt x="710" y="39"/>
                  </a:cubicBezTo>
                  <a:cubicBezTo>
                    <a:pt x="710" y="46"/>
                    <a:pt x="710" y="46"/>
                    <a:pt x="710" y="46"/>
                  </a:cubicBezTo>
                  <a:cubicBezTo>
                    <a:pt x="722" y="48"/>
                    <a:pt x="722" y="48"/>
                    <a:pt x="722" y="48"/>
                  </a:cubicBezTo>
                  <a:cubicBezTo>
                    <a:pt x="722" y="107"/>
                    <a:pt x="722" y="107"/>
                    <a:pt x="722" y="107"/>
                  </a:cubicBezTo>
                  <a:cubicBezTo>
                    <a:pt x="710" y="109"/>
                    <a:pt x="710" y="109"/>
                    <a:pt x="710" y="109"/>
                  </a:cubicBezTo>
                  <a:cubicBezTo>
                    <a:pt x="710" y="116"/>
                    <a:pt x="710" y="116"/>
                    <a:pt x="710" y="116"/>
                  </a:cubicBezTo>
                  <a:cubicBezTo>
                    <a:pt x="750" y="116"/>
                    <a:pt x="750" y="116"/>
                    <a:pt x="750" y="116"/>
                  </a:cubicBezTo>
                  <a:lnTo>
                    <a:pt x="750" y="109"/>
                  </a:lnTo>
                  <a:close/>
                  <a:moveTo>
                    <a:pt x="445" y="109"/>
                  </a:moveTo>
                  <a:cubicBezTo>
                    <a:pt x="434" y="107"/>
                    <a:pt x="434" y="107"/>
                    <a:pt x="434" y="107"/>
                  </a:cubicBezTo>
                  <a:cubicBezTo>
                    <a:pt x="434" y="80"/>
                    <a:pt x="434" y="80"/>
                    <a:pt x="434" y="80"/>
                  </a:cubicBezTo>
                  <a:cubicBezTo>
                    <a:pt x="463" y="80"/>
                    <a:pt x="463" y="80"/>
                    <a:pt x="463" y="80"/>
                  </a:cubicBezTo>
                  <a:cubicBezTo>
                    <a:pt x="463" y="107"/>
                    <a:pt x="463" y="107"/>
                    <a:pt x="463" y="107"/>
                  </a:cubicBezTo>
                  <a:cubicBezTo>
                    <a:pt x="452" y="109"/>
                    <a:pt x="452" y="109"/>
                    <a:pt x="452" y="109"/>
                  </a:cubicBezTo>
                  <a:cubicBezTo>
                    <a:pt x="452" y="116"/>
                    <a:pt x="452" y="116"/>
                    <a:pt x="452" y="116"/>
                  </a:cubicBezTo>
                  <a:cubicBezTo>
                    <a:pt x="492" y="116"/>
                    <a:pt x="492" y="116"/>
                    <a:pt x="492" y="116"/>
                  </a:cubicBezTo>
                  <a:cubicBezTo>
                    <a:pt x="492" y="109"/>
                    <a:pt x="492" y="109"/>
                    <a:pt x="492" y="109"/>
                  </a:cubicBezTo>
                  <a:cubicBezTo>
                    <a:pt x="480" y="107"/>
                    <a:pt x="480" y="107"/>
                    <a:pt x="480" y="107"/>
                  </a:cubicBezTo>
                  <a:cubicBezTo>
                    <a:pt x="480" y="48"/>
                    <a:pt x="480" y="48"/>
                    <a:pt x="480" y="48"/>
                  </a:cubicBezTo>
                  <a:cubicBezTo>
                    <a:pt x="492" y="46"/>
                    <a:pt x="492" y="46"/>
                    <a:pt x="492" y="46"/>
                  </a:cubicBezTo>
                  <a:cubicBezTo>
                    <a:pt x="492" y="39"/>
                    <a:pt x="492" y="39"/>
                    <a:pt x="492" y="39"/>
                  </a:cubicBezTo>
                  <a:cubicBezTo>
                    <a:pt x="452" y="39"/>
                    <a:pt x="452" y="39"/>
                    <a:pt x="452" y="39"/>
                  </a:cubicBezTo>
                  <a:cubicBezTo>
                    <a:pt x="452" y="46"/>
                    <a:pt x="452" y="46"/>
                    <a:pt x="452" y="46"/>
                  </a:cubicBezTo>
                  <a:cubicBezTo>
                    <a:pt x="463" y="48"/>
                    <a:pt x="463" y="48"/>
                    <a:pt x="463" y="48"/>
                  </a:cubicBezTo>
                  <a:cubicBezTo>
                    <a:pt x="463" y="71"/>
                    <a:pt x="463" y="71"/>
                    <a:pt x="463" y="71"/>
                  </a:cubicBezTo>
                  <a:cubicBezTo>
                    <a:pt x="434" y="71"/>
                    <a:pt x="434" y="71"/>
                    <a:pt x="434" y="71"/>
                  </a:cubicBezTo>
                  <a:cubicBezTo>
                    <a:pt x="434" y="48"/>
                    <a:pt x="434" y="48"/>
                    <a:pt x="434" y="48"/>
                  </a:cubicBezTo>
                  <a:cubicBezTo>
                    <a:pt x="445" y="46"/>
                    <a:pt x="445" y="46"/>
                    <a:pt x="445" y="46"/>
                  </a:cubicBezTo>
                  <a:cubicBezTo>
                    <a:pt x="445" y="39"/>
                    <a:pt x="445" y="39"/>
                    <a:pt x="445" y="39"/>
                  </a:cubicBezTo>
                  <a:cubicBezTo>
                    <a:pt x="405" y="39"/>
                    <a:pt x="405" y="39"/>
                    <a:pt x="405" y="39"/>
                  </a:cubicBezTo>
                  <a:cubicBezTo>
                    <a:pt x="405" y="46"/>
                    <a:pt x="405" y="46"/>
                    <a:pt x="405" y="46"/>
                  </a:cubicBezTo>
                  <a:cubicBezTo>
                    <a:pt x="416" y="48"/>
                    <a:pt x="416" y="48"/>
                    <a:pt x="416" y="48"/>
                  </a:cubicBezTo>
                  <a:cubicBezTo>
                    <a:pt x="416" y="107"/>
                    <a:pt x="416" y="107"/>
                    <a:pt x="416" y="107"/>
                  </a:cubicBezTo>
                  <a:cubicBezTo>
                    <a:pt x="405" y="109"/>
                    <a:pt x="405" y="109"/>
                    <a:pt x="405" y="109"/>
                  </a:cubicBezTo>
                  <a:cubicBezTo>
                    <a:pt x="405" y="116"/>
                    <a:pt x="405" y="116"/>
                    <a:pt x="405" y="116"/>
                  </a:cubicBezTo>
                  <a:cubicBezTo>
                    <a:pt x="445" y="116"/>
                    <a:pt x="445" y="116"/>
                    <a:pt x="445" y="116"/>
                  </a:cubicBezTo>
                  <a:lnTo>
                    <a:pt x="445" y="109"/>
                  </a:lnTo>
                  <a:close/>
                  <a:moveTo>
                    <a:pt x="1209" y="49"/>
                  </a:moveTo>
                  <a:cubicBezTo>
                    <a:pt x="1226" y="49"/>
                    <a:pt x="1226" y="49"/>
                    <a:pt x="1226" y="49"/>
                  </a:cubicBezTo>
                  <a:cubicBezTo>
                    <a:pt x="1226" y="107"/>
                    <a:pt x="1226" y="107"/>
                    <a:pt x="1226" y="107"/>
                  </a:cubicBezTo>
                  <a:cubicBezTo>
                    <a:pt x="1215" y="109"/>
                    <a:pt x="1215" y="109"/>
                    <a:pt x="1215" y="109"/>
                  </a:cubicBezTo>
                  <a:cubicBezTo>
                    <a:pt x="1215" y="116"/>
                    <a:pt x="1215" y="116"/>
                    <a:pt x="1215" y="116"/>
                  </a:cubicBezTo>
                  <a:cubicBezTo>
                    <a:pt x="1255" y="116"/>
                    <a:pt x="1255" y="116"/>
                    <a:pt x="1255" y="116"/>
                  </a:cubicBezTo>
                  <a:cubicBezTo>
                    <a:pt x="1255" y="109"/>
                    <a:pt x="1255" y="109"/>
                    <a:pt x="1255" y="109"/>
                  </a:cubicBezTo>
                  <a:cubicBezTo>
                    <a:pt x="1244" y="107"/>
                    <a:pt x="1244" y="107"/>
                    <a:pt x="1244" y="107"/>
                  </a:cubicBezTo>
                  <a:cubicBezTo>
                    <a:pt x="1244" y="49"/>
                    <a:pt x="1244" y="49"/>
                    <a:pt x="1244" y="49"/>
                  </a:cubicBezTo>
                  <a:cubicBezTo>
                    <a:pt x="1261" y="49"/>
                    <a:pt x="1261" y="49"/>
                    <a:pt x="1261" y="49"/>
                  </a:cubicBezTo>
                  <a:cubicBezTo>
                    <a:pt x="1262" y="60"/>
                    <a:pt x="1262" y="60"/>
                    <a:pt x="1262" y="60"/>
                  </a:cubicBezTo>
                  <a:cubicBezTo>
                    <a:pt x="1270" y="60"/>
                    <a:pt x="1270" y="60"/>
                    <a:pt x="1270" y="60"/>
                  </a:cubicBezTo>
                  <a:cubicBezTo>
                    <a:pt x="1270" y="39"/>
                    <a:pt x="1270" y="39"/>
                    <a:pt x="1270" y="39"/>
                  </a:cubicBezTo>
                  <a:cubicBezTo>
                    <a:pt x="1200" y="39"/>
                    <a:pt x="1200" y="39"/>
                    <a:pt x="1200" y="39"/>
                  </a:cubicBezTo>
                  <a:cubicBezTo>
                    <a:pt x="1200" y="60"/>
                    <a:pt x="1200" y="60"/>
                    <a:pt x="1200" y="60"/>
                  </a:cubicBezTo>
                  <a:cubicBezTo>
                    <a:pt x="1208" y="60"/>
                    <a:pt x="1208" y="60"/>
                    <a:pt x="1208" y="60"/>
                  </a:cubicBezTo>
                  <a:lnTo>
                    <a:pt x="1209" y="49"/>
                  </a:lnTo>
                  <a:close/>
                  <a:moveTo>
                    <a:pt x="1058" y="49"/>
                  </a:moveTo>
                  <a:cubicBezTo>
                    <a:pt x="1075" y="49"/>
                    <a:pt x="1075" y="49"/>
                    <a:pt x="1075" y="49"/>
                  </a:cubicBezTo>
                  <a:cubicBezTo>
                    <a:pt x="1075" y="107"/>
                    <a:pt x="1075" y="107"/>
                    <a:pt x="1075" y="107"/>
                  </a:cubicBezTo>
                  <a:cubicBezTo>
                    <a:pt x="1064" y="109"/>
                    <a:pt x="1064" y="109"/>
                    <a:pt x="1064" y="109"/>
                  </a:cubicBezTo>
                  <a:cubicBezTo>
                    <a:pt x="1064" y="116"/>
                    <a:pt x="1064" y="116"/>
                    <a:pt x="1064" y="116"/>
                  </a:cubicBezTo>
                  <a:cubicBezTo>
                    <a:pt x="1104" y="116"/>
                    <a:pt x="1104" y="116"/>
                    <a:pt x="1104" y="116"/>
                  </a:cubicBezTo>
                  <a:cubicBezTo>
                    <a:pt x="1104" y="109"/>
                    <a:pt x="1104" y="109"/>
                    <a:pt x="1104" y="109"/>
                  </a:cubicBezTo>
                  <a:cubicBezTo>
                    <a:pt x="1093" y="107"/>
                    <a:pt x="1093" y="107"/>
                    <a:pt x="1093" y="107"/>
                  </a:cubicBezTo>
                  <a:cubicBezTo>
                    <a:pt x="1093" y="49"/>
                    <a:pt x="1093" y="49"/>
                    <a:pt x="1093" y="49"/>
                  </a:cubicBezTo>
                  <a:cubicBezTo>
                    <a:pt x="1110" y="49"/>
                    <a:pt x="1110" y="49"/>
                    <a:pt x="1110" y="49"/>
                  </a:cubicBezTo>
                  <a:cubicBezTo>
                    <a:pt x="1111" y="60"/>
                    <a:pt x="1111" y="60"/>
                    <a:pt x="1111" y="60"/>
                  </a:cubicBezTo>
                  <a:cubicBezTo>
                    <a:pt x="1119" y="60"/>
                    <a:pt x="1119" y="60"/>
                    <a:pt x="1119" y="60"/>
                  </a:cubicBezTo>
                  <a:cubicBezTo>
                    <a:pt x="1119" y="39"/>
                    <a:pt x="1119" y="39"/>
                    <a:pt x="1119" y="39"/>
                  </a:cubicBezTo>
                  <a:cubicBezTo>
                    <a:pt x="1049" y="39"/>
                    <a:pt x="1049" y="39"/>
                    <a:pt x="1049" y="39"/>
                  </a:cubicBezTo>
                  <a:cubicBezTo>
                    <a:pt x="1049" y="60"/>
                    <a:pt x="1049" y="60"/>
                    <a:pt x="1049" y="60"/>
                  </a:cubicBezTo>
                  <a:cubicBezTo>
                    <a:pt x="1057" y="60"/>
                    <a:pt x="1057" y="60"/>
                    <a:pt x="1057" y="60"/>
                  </a:cubicBezTo>
                  <a:lnTo>
                    <a:pt x="1058" y="49"/>
                  </a:lnTo>
                  <a:close/>
                  <a:moveTo>
                    <a:pt x="1114" y="116"/>
                  </a:moveTo>
                  <a:cubicBezTo>
                    <a:pt x="1147" y="116"/>
                    <a:pt x="1147" y="116"/>
                    <a:pt x="1147" y="116"/>
                  </a:cubicBezTo>
                  <a:cubicBezTo>
                    <a:pt x="1147" y="109"/>
                    <a:pt x="1147" y="109"/>
                    <a:pt x="1147" y="109"/>
                  </a:cubicBezTo>
                  <a:cubicBezTo>
                    <a:pt x="1136" y="107"/>
                    <a:pt x="1136" y="107"/>
                    <a:pt x="1136" y="107"/>
                  </a:cubicBezTo>
                  <a:cubicBezTo>
                    <a:pt x="1142" y="93"/>
                    <a:pt x="1142" y="93"/>
                    <a:pt x="1142" y="93"/>
                  </a:cubicBezTo>
                  <a:cubicBezTo>
                    <a:pt x="1171" y="93"/>
                    <a:pt x="1171" y="93"/>
                    <a:pt x="1171" y="93"/>
                  </a:cubicBezTo>
                  <a:cubicBezTo>
                    <a:pt x="1176" y="107"/>
                    <a:pt x="1176" y="107"/>
                    <a:pt x="1176" y="107"/>
                  </a:cubicBezTo>
                  <a:cubicBezTo>
                    <a:pt x="1165" y="109"/>
                    <a:pt x="1165" y="109"/>
                    <a:pt x="1165" y="109"/>
                  </a:cubicBezTo>
                  <a:cubicBezTo>
                    <a:pt x="1165" y="116"/>
                    <a:pt x="1165" y="116"/>
                    <a:pt x="1165" y="116"/>
                  </a:cubicBezTo>
                  <a:cubicBezTo>
                    <a:pt x="1205" y="116"/>
                    <a:pt x="1205" y="116"/>
                    <a:pt x="1205" y="116"/>
                  </a:cubicBezTo>
                  <a:cubicBezTo>
                    <a:pt x="1205" y="109"/>
                    <a:pt x="1205" y="109"/>
                    <a:pt x="1205" y="109"/>
                  </a:cubicBezTo>
                  <a:cubicBezTo>
                    <a:pt x="1194" y="107"/>
                    <a:pt x="1194" y="107"/>
                    <a:pt x="1194" y="107"/>
                  </a:cubicBezTo>
                  <a:cubicBezTo>
                    <a:pt x="1168" y="39"/>
                    <a:pt x="1168" y="39"/>
                    <a:pt x="1168" y="39"/>
                  </a:cubicBezTo>
                  <a:cubicBezTo>
                    <a:pt x="1151" y="39"/>
                    <a:pt x="1151" y="39"/>
                    <a:pt x="1151" y="39"/>
                  </a:cubicBezTo>
                  <a:cubicBezTo>
                    <a:pt x="1125" y="107"/>
                    <a:pt x="1125" y="107"/>
                    <a:pt x="1125" y="107"/>
                  </a:cubicBezTo>
                  <a:cubicBezTo>
                    <a:pt x="1114" y="109"/>
                    <a:pt x="1114" y="109"/>
                    <a:pt x="1114" y="109"/>
                  </a:cubicBezTo>
                  <a:lnTo>
                    <a:pt x="1114" y="116"/>
                  </a:lnTo>
                  <a:close/>
                  <a:moveTo>
                    <a:pt x="1156" y="54"/>
                  </a:moveTo>
                  <a:cubicBezTo>
                    <a:pt x="1167" y="84"/>
                    <a:pt x="1167" y="84"/>
                    <a:pt x="1167" y="84"/>
                  </a:cubicBezTo>
                  <a:cubicBezTo>
                    <a:pt x="1145" y="84"/>
                    <a:pt x="1145" y="84"/>
                    <a:pt x="1145" y="84"/>
                  </a:cubicBezTo>
                  <a:lnTo>
                    <a:pt x="1156" y="54"/>
                  </a:lnTo>
                  <a:close/>
                  <a:moveTo>
                    <a:pt x="1042" y="88"/>
                  </a:moveTo>
                  <a:cubicBezTo>
                    <a:pt x="1042" y="49"/>
                    <a:pt x="993" y="65"/>
                    <a:pt x="993" y="41"/>
                  </a:cubicBezTo>
                  <a:cubicBezTo>
                    <a:pt x="993" y="30"/>
                    <a:pt x="1002" y="27"/>
                    <a:pt x="1011" y="27"/>
                  </a:cubicBezTo>
                  <a:cubicBezTo>
                    <a:pt x="1019" y="27"/>
                    <a:pt x="1028" y="29"/>
                    <a:pt x="1028" y="29"/>
                  </a:cubicBezTo>
                  <a:cubicBezTo>
                    <a:pt x="1030" y="41"/>
                    <a:pt x="1030" y="41"/>
                    <a:pt x="1030" y="41"/>
                  </a:cubicBezTo>
                  <a:cubicBezTo>
                    <a:pt x="1038" y="41"/>
                    <a:pt x="1038" y="41"/>
                    <a:pt x="1038" y="41"/>
                  </a:cubicBezTo>
                  <a:cubicBezTo>
                    <a:pt x="1038" y="22"/>
                    <a:pt x="1038" y="22"/>
                    <a:pt x="1038" y="22"/>
                  </a:cubicBezTo>
                  <a:cubicBezTo>
                    <a:pt x="1030" y="19"/>
                    <a:pt x="1019" y="16"/>
                    <a:pt x="1009" y="16"/>
                  </a:cubicBezTo>
                  <a:cubicBezTo>
                    <a:pt x="987" y="16"/>
                    <a:pt x="976" y="27"/>
                    <a:pt x="976" y="44"/>
                  </a:cubicBezTo>
                  <a:cubicBezTo>
                    <a:pt x="976" y="65"/>
                    <a:pt x="992" y="69"/>
                    <a:pt x="1007" y="74"/>
                  </a:cubicBezTo>
                  <a:cubicBezTo>
                    <a:pt x="1017" y="77"/>
                    <a:pt x="1025" y="79"/>
                    <a:pt x="1025" y="90"/>
                  </a:cubicBezTo>
                  <a:cubicBezTo>
                    <a:pt x="1025" y="102"/>
                    <a:pt x="1015" y="106"/>
                    <a:pt x="1003" y="106"/>
                  </a:cubicBezTo>
                  <a:cubicBezTo>
                    <a:pt x="992" y="106"/>
                    <a:pt x="986" y="104"/>
                    <a:pt x="986" y="104"/>
                  </a:cubicBezTo>
                  <a:cubicBezTo>
                    <a:pt x="984" y="91"/>
                    <a:pt x="984" y="91"/>
                    <a:pt x="984" y="91"/>
                  </a:cubicBezTo>
                  <a:cubicBezTo>
                    <a:pt x="976" y="91"/>
                    <a:pt x="976" y="91"/>
                    <a:pt x="976" y="91"/>
                  </a:cubicBezTo>
                  <a:cubicBezTo>
                    <a:pt x="976" y="112"/>
                    <a:pt x="976" y="112"/>
                    <a:pt x="976" y="112"/>
                  </a:cubicBezTo>
                  <a:cubicBezTo>
                    <a:pt x="976" y="112"/>
                    <a:pt x="989" y="117"/>
                    <a:pt x="1006" y="117"/>
                  </a:cubicBezTo>
                  <a:cubicBezTo>
                    <a:pt x="1030" y="117"/>
                    <a:pt x="1042" y="107"/>
                    <a:pt x="1042" y="88"/>
                  </a:cubicBezTo>
                  <a:close/>
                  <a:moveTo>
                    <a:pt x="847" y="109"/>
                  </a:moveTo>
                  <a:cubicBezTo>
                    <a:pt x="835" y="107"/>
                    <a:pt x="835" y="107"/>
                    <a:pt x="835" y="107"/>
                  </a:cubicBezTo>
                  <a:cubicBezTo>
                    <a:pt x="835" y="48"/>
                    <a:pt x="835" y="48"/>
                    <a:pt x="835" y="48"/>
                  </a:cubicBezTo>
                  <a:cubicBezTo>
                    <a:pt x="847" y="46"/>
                    <a:pt x="847" y="46"/>
                    <a:pt x="847" y="46"/>
                  </a:cubicBezTo>
                  <a:cubicBezTo>
                    <a:pt x="847" y="39"/>
                    <a:pt x="847" y="39"/>
                    <a:pt x="847" y="39"/>
                  </a:cubicBezTo>
                  <a:cubicBezTo>
                    <a:pt x="806" y="39"/>
                    <a:pt x="806" y="39"/>
                    <a:pt x="806" y="39"/>
                  </a:cubicBezTo>
                  <a:cubicBezTo>
                    <a:pt x="806" y="46"/>
                    <a:pt x="806" y="46"/>
                    <a:pt x="806" y="46"/>
                  </a:cubicBezTo>
                  <a:cubicBezTo>
                    <a:pt x="818" y="48"/>
                    <a:pt x="818" y="48"/>
                    <a:pt x="818" y="48"/>
                  </a:cubicBezTo>
                  <a:cubicBezTo>
                    <a:pt x="818" y="107"/>
                    <a:pt x="818" y="107"/>
                    <a:pt x="818" y="107"/>
                  </a:cubicBezTo>
                  <a:cubicBezTo>
                    <a:pt x="806" y="109"/>
                    <a:pt x="806" y="109"/>
                    <a:pt x="806" y="109"/>
                  </a:cubicBezTo>
                  <a:cubicBezTo>
                    <a:pt x="806" y="116"/>
                    <a:pt x="806" y="116"/>
                    <a:pt x="806" y="116"/>
                  </a:cubicBezTo>
                  <a:cubicBezTo>
                    <a:pt x="847" y="116"/>
                    <a:pt x="847" y="116"/>
                    <a:pt x="847" y="116"/>
                  </a:cubicBezTo>
                  <a:lnTo>
                    <a:pt x="847" y="109"/>
                  </a:lnTo>
                  <a:close/>
                  <a:moveTo>
                    <a:pt x="890" y="117"/>
                  </a:moveTo>
                  <a:cubicBezTo>
                    <a:pt x="915" y="117"/>
                    <a:pt x="927" y="103"/>
                    <a:pt x="927" y="78"/>
                  </a:cubicBezTo>
                  <a:cubicBezTo>
                    <a:pt x="927" y="52"/>
                    <a:pt x="915" y="38"/>
                    <a:pt x="890" y="38"/>
                  </a:cubicBezTo>
                  <a:cubicBezTo>
                    <a:pt x="864" y="38"/>
                    <a:pt x="853" y="52"/>
                    <a:pt x="853" y="77"/>
                  </a:cubicBezTo>
                  <a:cubicBezTo>
                    <a:pt x="853" y="103"/>
                    <a:pt x="864" y="117"/>
                    <a:pt x="890" y="117"/>
                  </a:cubicBezTo>
                  <a:close/>
                  <a:moveTo>
                    <a:pt x="890" y="48"/>
                  </a:moveTo>
                  <a:cubicBezTo>
                    <a:pt x="902" y="48"/>
                    <a:pt x="908" y="57"/>
                    <a:pt x="908" y="78"/>
                  </a:cubicBezTo>
                  <a:cubicBezTo>
                    <a:pt x="908" y="98"/>
                    <a:pt x="902" y="107"/>
                    <a:pt x="889" y="107"/>
                  </a:cubicBezTo>
                  <a:cubicBezTo>
                    <a:pt x="877" y="107"/>
                    <a:pt x="871" y="98"/>
                    <a:pt x="871" y="77"/>
                  </a:cubicBezTo>
                  <a:cubicBezTo>
                    <a:pt x="871" y="57"/>
                    <a:pt x="877" y="48"/>
                    <a:pt x="890" y="48"/>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sp>
        <p:nvSpPr>
          <p:cNvPr id="11" name="Title 41"/>
          <p:cNvSpPr>
            <a:spLocks noGrp="1"/>
          </p:cNvSpPr>
          <p:nvPr>
            <p:ph type="title" hasCustomPrompt="1"/>
          </p:nvPr>
        </p:nvSpPr>
        <p:spPr>
          <a:xfrm>
            <a:off x="661339" y="517935"/>
            <a:ext cx="7818893" cy="412021"/>
          </a:xfrm>
          <a:prstGeom prst="rect">
            <a:avLst/>
          </a:prstGeom>
        </p:spPr>
        <p:txBody>
          <a:bodyPr anchor="b">
            <a:noAutofit/>
          </a:bodyPr>
          <a:lstStyle>
            <a:lvl1pPr algn="l">
              <a:defRPr sz="2800" b="1">
                <a:solidFill>
                  <a:schemeClr val="accent1"/>
                </a:solidFill>
              </a:defRPr>
            </a:lvl1pPr>
          </a:lstStyle>
          <a:p>
            <a:r>
              <a:rPr lang="en-US" dirty="0" smtClean="0"/>
              <a:t>Title goes here</a:t>
            </a:r>
            <a:endParaRPr lang="en-US" dirty="0"/>
          </a:p>
        </p:txBody>
      </p:sp>
      <p:cxnSp>
        <p:nvCxnSpPr>
          <p:cNvPr id="12" name="Straight Connector 11"/>
          <p:cNvCxnSpPr/>
          <p:nvPr userDrawn="1"/>
        </p:nvCxnSpPr>
        <p:spPr>
          <a:xfrm>
            <a:off x="773355" y="1188324"/>
            <a:ext cx="693352" cy="0"/>
          </a:xfrm>
          <a:prstGeom prst="line">
            <a:avLst/>
          </a:prstGeom>
          <a:ln>
            <a:solidFill>
              <a:srgbClr val="BB0000"/>
            </a:solidFill>
          </a:ln>
          <a:effectLst/>
        </p:spPr>
        <p:style>
          <a:lnRef idx="2">
            <a:schemeClr val="accent1"/>
          </a:lnRef>
          <a:fillRef idx="0">
            <a:schemeClr val="accent1"/>
          </a:fillRef>
          <a:effectRef idx="1">
            <a:schemeClr val="accent1"/>
          </a:effectRef>
          <a:fontRef idx="minor">
            <a:schemeClr val="tx1"/>
          </a:fontRef>
        </p:style>
      </p:cxnSp>
      <p:sp>
        <p:nvSpPr>
          <p:cNvPr id="14" name="Slide Number Placeholder 5"/>
          <p:cNvSpPr>
            <a:spLocks noGrp="1"/>
          </p:cNvSpPr>
          <p:nvPr>
            <p:ph type="sldNum" sz="quarter" idx="4"/>
          </p:nvPr>
        </p:nvSpPr>
        <p:spPr>
          <a:xfrm>
            <a:off x="-281150" y="6583364"/>
            <a:ext cx="791809" cy="274637"/>
          </a:xfrm>
          <a:prstGeom prst="rect">
            <a:avLst/>
          </a:prstGeom>
        </p:spPr>
        <p:txBody>
          <a:bodyPr/>
          <a:lstStyle>
            <a:lvl1pPr algn="r">
              <a:defRPr sz="800">
                <a:solidFill>
                  <a:srgbClr val="666666"/>
                </a:solidFill>
              </a:defRPr>
            </a:lvl1pPr>
          </a:lstStyle>
          <a:p>
            <a:fld id="{7E993FB2-EC5E-684F-95B2-25F06CCD4945}" type="slidenum">
              <a:rPr lang="en-US" smtClean="0"/>
              <a:pPr/>
              <a:t>‹#›</a:t>
            </a:fld>
            <a:r>
              <a:rPr lang="en-US" dirty="0" smtClean="0">
                <a:solidFill>
                  <a:schemeClr val="accent1"/>
                </a:solidFill>
              </a:rPr>
              <a:t>  |</a:t>
            </a:r>
            <a:endParaRPr lang="en-US" dirty="0">
              <a:solidFill>
                <a:schemeClr val="accent1"/>
              </a:solidFill>
            </a:endParaRPr>
          </a:p>
        </p:txBody>
      </p:sp>
      <p:sp>
        <p:nvSpPr>
          <p:cNvPr id="15" name="Footer Placeholder 4"/>
          <p:cNvSpPr>
            <a:spLocks noGrp="1"/>
          </p:cNvSpPr>
          <p:nvPr>
            <p:ph type="ftr" sz="quarter" idx="3"/>
          </p:nvPr>
        </p:nvSpPr>
        <p:spPr>
          <a:xfrm>
            <a:off x="430030" y="6583364"/>
            <a:ext cx="7950247" cy="274637"/>
          </a:xfrm>
          <a:prstGeom prst="rect">
            <a:avLst/>
          </a:prstGeom>
        </p:spPr>
        <p:txBody>
          <a:bodyPr/>
          <a:lstStyle>
            <a:lvl1pPr>
              <a:defRPr sz="800">
                <a:solidFill>
                  <a:srgbClr val="666666"/>
                </a:solidFill>
              </a:defRPr>
            </a:lvl1pPr>
          </a:lstStyle>
          <a:p>
            <a:r>
              <a:rPr lang="en-US" dirty="0" smtClean="0"/>
              <a:t>Trade Secret, Confidential, Proprietary, Do Not Copy  |  OSU Wexner Medical Center  © 2017</a:t>
            </a:r>
            <a:endParaRPr lang="en-US" dirty="0"/>
          </a:p>
        </p:txBody>
      </p:sp>
      <p:sp>
        <p:nvSpPr>
          <p:cNvPr id="17" name="Content Placeholder 4"/>
          <p:cNvSpPr>
            <a:spLocks noGrp="1"/>
          </p:cNvSpPr>
          <p:nvPr>
            <p:ph sz="quarter" idx="10" hasCustomPrompt="1"/>
          </p:nvPr>
        </p:nvSpPr>
        <p:spPr>
          <a:xfrm>
            <a:off x="652248" y="1654444"/>
            <a:ext cx="10932659" cy="4211309"/>
          </a:xfrm>
          <a:prstGeom prst="rect">
            <a:avLst/>
          </a:prstGeom>
        </p:spPr>
        <p:txBody>
          <a:bodyPr vert="horz"/>
          <a:lstStyle>
            <a:lvl1pPr marL="0" indent="0">
              <a:buNone/>
              <a:defRPr sz="1200"/>
            </a:lvl1pPr>
            <a:lvl2pPr marL="457200" indent="0">
              <a:buNone/>
              <a:defRPr sz="1800"/>
            </a:lvl2pPr>
            <a:lvl3pPr>
              <a:defRPr sz="1800"/>
            </a:lvl3pPr>
            <a:lvl4pPr>
              <a:defRPr sz="1400"/>
            </a:lvl4pPr>
            <a:lvl5pPr>
              <a:defRPr sz="1400"/>
            </a:lvl5pPr>
          </a:lstStyle>
          <a:p>
            <a:pPr lvl="0"/>
            <a:r>
              <a:rPr lang="en-US" dirty="0" smtClean="0"/>
              <a:t>Body text goes here</a:t>
            </a:r>
          </a:p>
        </p:txBody>
      </p:sp>
    </p:spTree>
    <p:extLst>
      <p:ext uri="{BB962C8B-B14F-4D97-AF65-F5344CB8AC3E}">
        <p14:creationId xmlns:p14="http://schemas.microsoft.com/office/powerpoint/2010/main" val="1189096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5_Corporate Title with Picture">
    <p:spTree>
      <p:nvGrpSpPr>
        <p:cNvPr id="1" name=""/>
        <p:cNvGrpSpPr/>
        <p:nvPr/>
      </p:nvGrpSpPr>
      <p:grpSpPr>
        <a:xfrm>
          <a:off x="0" y="0"/>
          <a:ext cx="0" cy="0"/>
          <a:chOff x="0" y="0"/>
          <a:chExt cx="0" cy="0"/>
        </a:xfrm>
      </p:grpSpPr>
      <p:pic>
        <p:nvPicPr>
          <p:cNvPr id="6" name="Picture 5" descr="BlockO-RGBHEX.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75879" y="1509082"/>
            <a:ext cx="1219200" cy="1596221"/>
          </a:xfrm>
          <a:prstGeom prst="rect">
            <a:avLst/>
          </a:prstGeom>
        </p:spPr>
      </p:pic>
      <p:sp>
        <p:nvSpPr>
          <p:cNvPr id="42" name="Title 41"/>
          <p:cNvSpPr>
            <a:spLocks noGrp="1"/>
          </p:cNvSpPr>
          <p:nvPr>
            <p:ph type="title" hasCustomPrompt="1"/>
          </p:nvPr>
        </p:nvSpPr>
        <p:spPr>
          <a:xfrm>
            <a:off x="3900120" y="3538820"/>
            <a:ext cx="4398592" cy="705605"/>
          </a:xfrm>
          <a:prstGeom prst="rect">
            <a:avLst/>
          </a:prstGeom>
        </p:spPr>
        <p:txBody>
          <a:bodyPr anchor="b">
            <a:noAutofit/>
          </a:bodyPr>
          <a:lstStyle>
            <a:lvl1pPr algn="ctr">
              <a:defRPr sz="3700" b="1">
                <a:solidFill>
                  <a:schemeClr val="accent1"/>
                </a:solidFill>
                <a:latin typeface="+mj-lt"/>
              </a:defRPr>
            </a:lvl1pPr>
          </a:lstStyle>
          <a:p>
            <a:r>
              <a:rPr lang="en-US" dirty="0"/>
              <a:t>Title goes here</a:t>
            </a:r>
          </a:p>
        </p:txBody>
      </p:sp>
      <p:sp>
        <p:nvSpPr>
          <p:cNvPr id="53" name="Rectangle 4"/>
          <p:cNvSpPr>
            <a:spLocks noGrp="1" noChangeArrowheads="1"/>
          </p:cNvSpPr>
          <p:nvPr>
            <p:ph type="subTitle" idx="1" hasCustomPrompt="1"/>
          </p:nvPr>
        </p:nvSpPr>
        <p:spPr>
          <a:xfrm>
            <a:off x="3523856" y="4760493"/>
            <a:ext cx="5170632" cy="926623"/>
          </a:xfrm>
          <a:prstGeom prst="rect">
            <a:avLst/>
          </a:prstGeom>
        </p:spPr>
        <p:txBody>
          <a:bodyPr>
            <a:noAutofit/>
          </a:bodyPr>
          <a:lstStyle>
            <a:lvl1pPr marL="0" indent="0" algn="ctr">
              <a:lnSpc>
                <a:spcPct val="120000"/>
              </a:lnSpc>
              <a:spcBef>
                <a:spcPct val="0"/>
              </a:spcBef>
              <a:buFont typeface="Wingdings" pitchFamily="2" charset="2"/>
              <a:buNone/>
              <a:defRPr sz="2700" i="1">
                <a:solidFill>
                  <a:schemeClr val="tx2"/>
                </a:solidFill>
                <a:latin typeface="+mj-lt"/>
              </a:defRPr>
            </a:lvl1pPr>
          </a:lstStyle>
          <a:p>
            <a:r>
              <a:rPr lang="en-US" dirty="0"/>
              <a:t>Subtitle</a:t>
            </a:r>
          </a:p>
        </p:txBody>
      </p:sp>
      <p:cxnSp>
        <p:nvCxnSpPr>
          <p:cNvPr id="4" name="Straight Connector 3"/>
          <p:cNvCxnSpPr/>
          <p:nvPr userDrawn="1"/>
        </p:nvCxnSpPr>
        <p:spPr>
          <a:xfrm>
            <a:off x="5664864" y="4578963"/>
            <a:ext cx="857045" cy="0"/>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11" name="Slide Number Placeholder 5"/>
          <p:cNvSpPr>
            <a:spLocks noGrp="1"/>
          </p:cNvSpPr>
          <p:nvPr>
            <p:ph type="sldNum" sz="quarter" idx="4"/>
          </p:nvPr>
        </p:nvSpPr>
        <p:spPr>
          <a:xfrm>
            <a:off x="-281150" y="6570218"/>
            <a:ext cx="791809" cy="366183"/>
          </a:xfrm>
          <a:prstGeom prst="rect">
            <a:avLst/>
          </a:prstGeom>
        </p:spPr>
        <p:txBody>
          <a:bodyPr/>
          <a:lstStyle>
            <a:lvl1pPr algn="r">
              <a:defRPr sz="1100">
                <a:solidFill>
                  <a:srgbClr val="666666"/>
                </a:solidFill>
              </a:defRPr>
            </a:lvl1pPr>
          </a:lstStyle>
          <a:p>
            <a:fld id="{7E993FB2-EC5E-684F-95B2-25F06CCD4945}" type="slidenum">
              <a:rPr lang="en-US" smtClean="0"/>
              <a:pPr/>
              <a:t>‹#›</a:t>
            </a:fld>
            <a:r>
              <a:rPr lang="en-US" dirty="0">
                <a:solidFill>
                  <a:schemeClr val="accent1"/>
                </a:solidFill>
              </a:rPr>
              <a:t>  |</a:t>
            </a:r>
          </a:p>
        </p:txBody>
      </p:sp>
      <p:sp>
        <p:nvSpPr>
          <p:cNvPr id="12" name="Footer Placeholder 4"/>
          <p:cNvSpPr>
            <a:spLocks noGrp="1"/>
          </p:cNvSpPr>
          <p:nvPr>
            <p:ph type="ftr" sz="quarter" idx="3"/>
          </p:nvPr>
        </p:nvSpPr>
        <p:spPr>
          <a:xfrm>
            <a:off x="430030" y="6570218"/>
            <a:ext cx="7950247" cy="366183"/>
          </a:xfrm>
          <a:prstGeom prst="rect">
            <a:avLst/>
          </a:prstGeom>
        </p:spPr>
        <p:txBody>
          <a:bodyPr/>
          <a:lstStyle>
            <a:lvl1pPr>
              <a:defRPr sz="1100">
                <a:solidFill>
                  <a:srgbClr val="666666"/>
                </a:solidFill>
              </a:defRPr>
            </a:lvl1pPr>
          </a:lstStyle>
          <a:p>
            <a:r>
              <a:rPr lang="en-US" dirty="0"/>
              <a:t>Trade Secret, Confidential, Proprietary, Do Not Copy  |  OSU Wexner Medical Center  © 2017</a:t>
            </a:r>
          </a:p>
        </p:txBody>
      </p:sp>
      <p:pic>
        <p:nvPicPr>
          <p:cNvPr id="13" name="Picture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899921" y="6400197"/>
            <a:ext cx="2165564" cy="313907"/>
          </a:xfrm>
          <a:prstGeom prst="rect">
            <a:avLst/>
          </a:prstGeom>
        </p:spPr>
      </p:pic>
    </p:spTree>
    <p:extLst>
      <p:ext uri="{BB962C8B-B14F-4D97-AF65-F5344CB8AC3E}">
        <p14:creationId xmlns:p14="http://schemas.microsoft.com/office/powerpoint/2010/main" val="1732758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Title with Block O">
    <p:spTree>
      <p:nvGrpSpPr>
        <p:cNvPr id="1" name=""/>
        <p:cNvGrpSpPr/>
        <p:nvPr/>
      </p:nvGrpSpPr>
      <p:grpSpPr>
        <a:xfrm>
          <a:off x="0" y="0"/>
          <a:ext cx="0" cy="0"/>
          <a:chOff x="0" y="0"/>
          <a:chExt cx="0" cy="0"/>
        </a:xfrm>
      </p:grpSpPr>
      <p:sp>
        <p:nvSpPr>
          <p:cNvPr id="42" name="Title 41"/>
          <p:cNvSpPr>
            <a:spLocks noGrp="1"/>
          </p:cNvSpPr>
          <p:nvPr>
            <p:ph type="title" hasCustomPrompt="1"/>
          </p:nvPr>
        </p:nvSpPr>
        <p:spPr>
          <a:xfrm>
            <a:off x="661339" y="690580"/>
            <a:ext cx="7818893" cy="549361"/>
          </a:xfrm>
          <a:prstGeom prst="rect">
            <a:avLst/>
          </a:prstGeom>
        </p:spPr>
        <p:txBody>
          <a:bodyPr anchor="b">
            <a:noAutofit/>
          </a:bodyPr>
          <a:lstStyle>
            <a:lvl1pPr algn="l">
              <a:defRPr sz="3700" b="1">
                <a:solidFill>
                  <a:schemeClr val="accent1"/>
                </a:solidFill>
              </a:defRPr>
            </a:lvl1pPr>
          </a:lstStyle>
          <a:p>
            <a:r>
              <a:rPr lang="en-US" dirty="0"/>
              <a:t>Heading goes here</a:t>
            </a:r>
          </a:p>
        </p:txBody>
      </p:sp>
      <p:sp>
        <p:nvSpPr>
          <p:cNvPr id="53" name="Rectangle 4"/>
          <p:cNvSpPr>
            <a:spLocks noGrp="1" noChangeArrowheads="1"/>
          </p:cNvSpPr>
          <p:nvPr>
            <p:ph type="subTitle" idx="1" hasCustomPrompt="1"/>
          </p:nvPr>
        </p:nvSpPr>
        <p:spPr>
          <a:xfrm>
            <a:off x="686301" y="1275812"/>
            <a:ext cx="5170632" cy="428625"/>
          </a:xfrm>
          <a:prstGeom prst="rect">
            <a:avLst/>
          </a:prstGeom>
        </p:spPr>
        <p:txBody>
          <a:bodyPr>
            <a:noAutofit/>
          </a:bodyPr>
          <a:lstStyle>
            <a:lvl1pPr marL="0" indent="0" algn="l">
              <a:lnSpc>
                <a:spcPct val="85000"/>
              </a:lnSpc>
              <a:spcBef>
                <a:spcPct val="0"/>
              </a:spcBef>
              <a:buFont typeface="Wingdings" pitchFamily="2" charset="2"/>
              <a:buNone/>
              <a:defRPr sz="2700" i="1"/>
            </a:lvl1pPr>
          </a:lstStyle>
          <a:p>
            <a:r>
              <a:rPr lang="en-US" dirty="0"/>
              <a:t>Subhead goes here</a:t>
            </a:r>
          </a:p>
        </p:txBody>
      </p:sp>
      <p:cxnSp>
        <p:nvCxnSpPr>
          <p:cNvPr id="3" name="Straight Connector 2"/>
          <p:cNvCxnSpPr/>
          <p:nvPr userDrawn="1"/>
        </p:nvCxnSpPr>
        <p:spPr>
          <a:xfrm>
            <a:off x="773355" y="2133229"/>
            <a:ext cx="693352" cy="0"/>
          </a:xfrm>
          <a:prstGeom prst="line">
            <a:avLst/>
          </a:prstGeom>
          <a:ln>
            <a:solidFill>
              <a:srgbClr val="BB0000"/>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t="-261" r="10564" b="27269"/>
          <a:stretch/>
        </p:blipFill>
        <p:spPr>
          <a:xfrm>
            <a:off x="7958968" y="2744661"/>
            <a:ext cx="4233033" cy="4113340"/>
          </a:xfrm>
          <a:prstGeom prst="rect">
            <a:avLst/>
          </a:prstGeom>
        </p:spPr>
      </p:pic>
      <p:sp>
        <p:nvSpPr>
          <p:cNvPr id="10" name="Content Placeholder 4"/>
          <p:cNvSpPr>
            <a:spLocks noGrp="1"/>
          </p:cNvSpPr>
          <p:nvPr>
            <p:ph sz="quarter" idx="10" hasCustomPrompt="1"/>
          </p:nvPr>
        </p:nvSpPr>
        <p:spPr>
          <a:xfrm>
            <a:off x="652248" y="2746964"/>
            <a:ext cx="10134912" cy="2884937"/>
          </a:xfrm>
          <a:prstGeom prst="rect">
            <a:avLst/>
          </a:prstGeom>
        </p:spPr>
        <p:txBody>
          <a:bodyPr vert="horz"/>
          <a:lstStyle>
            <a:lvl1pPr marL="0" indent="0">
              <a:buNone/>
              <a:defRPr sz="2400"/>
            </a:lvl1pPr>
            <a:lvl2pPr marL="609585" indent="0">
              <a:buNone/>
              <a:defRPr sz="2400"/>
            </a:lvl2pPr>
            <a:lvl3pPr>
              <a:defRPr sz="2400"/>
            </a:lvl3pPr>
            <a:lvl4pPr>
              <a:defRPr sz="1900"/>
            </a:lvl4pPr>
            <a:lvl5pPr>
              <a:defRPr sz="1900"/>
            </a:lvl5pPr>
          </a:lstStyle>
          <a:p>
            <a:pPr lvl="0"/>
            <a:r>
              <a:rPr lang="en-US" dirty="0"/>
              <a:t>Body text goes here</a:t>
            </a:r>
          </a:p>
        </p:txBody>
      </p:sp>
      <p:sp>
        <p:nvSpPr>
          <p:cNvPr id="9" name="Slide Number Placeholder 5"/>
          <p:cNvSpPr>
            <a:spLocks noGrp="1"/>
          </p:cNvSpPr>
          <p:nvPr>
            <p:ph type="sldNum" sz="quarter" idx="4"/>
          </p:nvPr>
        </p:nvSpPr>
        <p:spPr>
          <a:xfrm>
            <a:off x="-281150" y="6570218"/>
            <a:ext cx="791809" cy="366183"/>
          </a:xfrm>
          <a:prstGeom prst="rect">
            <a:avLst/>
          </a:prstGeom>
        </p:spPr>
        <p:txBody>
          <a:bodyPr/>
          <a:lstStyle>
            <a:lvl1pPr algn="r">
              <a:defRPr sz="1100">
                <a:solidFill>
                  <a:srgbClr val="666666"/>
                </a:solidFill>
              </a:defRPr>
            </a:lvl1pPr>
          </a:lstStyle>
          <a:p>
            <a:fld id="{7E993FB2-EC5E-684F-95B2-25F06CCD4945}" type="slidenum">
              <a:rPr lang="en-US" smtClean="0"/>
              <a:pPr/>
              <a:t>‹#›</a:t>
            </a:fld>
            <a:r>
              <a:rPr lang="en-US" dirty="0">
                <a:solidFill>
                  <a:schemeClr val="accent1"/>
                </a:solidFill>
              </a:rPr>
              <a:t>  |</a:t>
            </a:r>
          </a:p>
        </p:txBody>
      </p:sp>
      <p:sp>
        <p:nvSpPr>
          <p:cNvPr id="11" name="Footer Placeholder 4"/>
          <p:cNvSpPr>
            <a:spLocks noGrp="1"/>
          </p:cNvSpPr>
          <p:nvPr>
            <p:ph type="ftr" sz="quarter" idx="3"/>
          </p:nvPr>
        </p:nvSpPr>
        <p:spPr>
          <a:xfrm>
            <a:off x="430030" y="6570218"/>
            <a:ext cx="7950247" cy="366183"/>
          </a:xfrm>
          <a:prstGeom prst="rect">
            <a:avLst/>
          </a:prstGeom>
        </p:spPr>
        <p:txBody>
          <a:bodyPr/>
          <a:lstStyle>
            <a:lvl1pPr>
              <a:defRPr sz="1100">
                <a:solidFill>
                  <a:srgbClr val="666666"/>
                </a:solidFill>
              </a:defRPr>
            </a:lvl1pPr>
          </a:lstStyle>
          <a:p>
            <a:r>
              <a:rPr lang="en-US" dirty="0"/>
              <a:t>Trade Secret, Confidential, Proprietary, Do Not Copy  |  OSU Wexner Medical Center  © 2017</a:t>
            </a:r>
          </a:p>
        </p:txBody>
      </p:sp>
      <p:pic>
        <p:nvPicPr>
          <p:cNvPr id="13" name="Picture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899921" y="6400197"/>
            <a:ext cx="2165564" cy="313907"/>
          </a:xfrm>
          <a:prstGeom prst="rect">
            <a:avLst/>
          </a:prstGeom>
        </p:spPr>
      </p:pic>
    </p:spTree>
    <p:extLst>
      <p:ext uri="{BB962C8B-B14F-4D97-AF65-F5344CB8AC3E}">
        <p14:creationId xmlns:p14="http://schemas.microsoft.com/office/powerpoint/2010/main" val="3655146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1_Corporate Title with Picture">
    <p:spTree>
      <p:nvGrpSpPr>
        <p:cNvPr id="1" name=""/>
        <p:cNvGrpSpPr/>
        <p:nvPr/>
      </p:nvGrpSpPr>
      <p:grpSpPr>
        <a:xfrm>
          <a:off x="0" y="0"/>
          <a:ext cx="0" cy="0"/>
          <a:chOff x="0" y="0"/>
          <a:chExt cx="0" cy="0"/>
        </a:xfrm>
      </p:grpSpPr>
      <p:pic>
        <p:nvPicPr>
          <p:cNvPr id="5" name="Picture 4" descr="CustomSlide.jp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1"/>
            <a:ext cx="12192000" cy="6857657"/>
          </a:xfrm>
          <a:prstGeom prst="rect">
            <a:avLst/>
          </a:prstGeom>
        </p:spPr>
      </p:pic>
      <p:pic>
        <p:nvPicPr>
          <p:cNvPr id="4" name="Picture 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899921" y="6400197"/>
            <a:ext cx="2165564" cy="313907"/>
          </a:xfrm>
          <a:prstGeom prst="rect">
            <a:avLst/>
          </a:prstGeom>
        </p:spPr>
      </p:pic>
    </p:spTree>
    <p:extLst>
      <p:ext uri="{BB962C8B-B14F-4D97-AF65-F5344CB8AC3E}">
        <p14:creationId xmlns:p14="http://schemas.microsoft.com/office/powerpoint/2010/main" val="222052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6" name="Slide Number Placeholder 5"/>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3340515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6" name="Slide Number Placeholder 5"/>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897304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7" name="Slide Number Placeholder 6"/>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942527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9" name="Slide Number Placeholder 8"/>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52756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5" name="Slide Number Placeholder 4"/>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3539967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4" name="Slide Number Placeholder 3"/>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1801580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7" name="Slide Number Placeholder 6"/>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348986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Trade Secret, Confidential, Proprietary, Do Not Copy  |  OSU Wexner Medical Center  © 2017</a:t>
            </a:r>
            <a:endParaRPr lang="en-US"/>
          </a:p>
        </p:txBody>
      </p:sp>
      <p:sp>
        <p:nvSpPr>
          <p:cNvPr id="7" name="Slide Number Placeholder 6"/>
          <p:cNvSpPr>
            <a:spLocks noGrp="1"/>
          </p:cNvSpPr>
          <p:nvPr>
            <p:ph type="sldNum" sz="quarter" idx="12"/>
          </p:nvPr>
        </p:nvSpPr>
        <p:spPr/>
        <p:txBody>
          <a:bodyPr/>
          <a:lstStyle/>
          <a:p>
            <a:fld id="{E28D8DC1-51F7-495A-A1C5-D5795DC1FA16}" type="slidenum">
              <a:rPr lang="en-US" smtClean="0"/>
              <a:t>‹#›</a:t>
            </a:fld>
            <a:endParaRPr lang="en-US"/>
          </a:p>
        </p:txBody>
      </p:sp>
    </p:spTree>
    <p:extLst>
      <p:ext uri="{BB962C8B-B14F-4D97-AF65-F5344CB8AC3E}">
        <p14:creationId xmlns:p14="http://schemas.microsoft.com/office/powerpoint/2010/main" val="4080236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Trade Secret, Confidential, Proprietary, Do Not Copy  |  OSU Wexner Medical Center  © 2017</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D8DC1-51F7-495A-A1C5-D5795DC1FA16}" type="slidenum">
              <a:rPr lang="en-US" smtClean="0"/>
              <a:t>‹#›</a:t>
            </a:fld>
            <a:endParaRPr lang="en-US"/>
          </a:p>
        </p:txBody>
      </p:sp>
    </p:spTree>
    <p:extLst>
      <p:ext uri="{BB962C8B-B14F-4D97-AF65-F5344CB8AC3E}">
        <p14:creationId xmlns:p14="http://schemas.microsoft.com/office/powerpoint/2010/main" val="3517071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hyperlink" Target="https://nurse.org/articles/dealing-with-difficult-patients" TargetMode="External"/><Relationship Id="rId3" Type="http://schemas.openxmlformats.org/officeDocument/2006/relationships/hyperlink" Target="https://www.jacksonvilleu.com/blog/nursing/difficult-patient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hyperlink" Target="https://www.mdlinx.com/internal-medicine/article/298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hyperlink" Target="https://www.mdlinx.com/internal-medicine/article/2981"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8.gif"/><Relationship Id="rId4" Type="http://schemas.openxmlformats.org/officeDocument/2006/relationships/hyperlink" Target="https://www.mdlinx.com/internal-medicine/article/2981" TargetMode="External"/><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hyperlink" Target="https://www.mdlinx.com/internal-medicine/article/2981" TargetMode="External"/><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4" Type="http://schemas.openxmlformats.org/officeDocument/2006/relationships/hyperlink" Target="https://www.mdlinx.com/internal-medicine/article/2981" TargetMode="External"/><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alphaModFix amt="32000"/>
          </a:blip>
          <a:stretch>
            <a:fillRect/>
          </a:stretch>
        </p:blipFill>
        <p:spPr>
          <a:xfrm>
            <a:off x="0" y="0"/>
            <a:ext cx="12192000" cy="6834293"/>
          </a:xfrm>
          <a:prstGeom prst="rect">
            <a:avLst/>
          </a:prstGeom>
        </p:spPr>
      </p:pic>
      <p:sp>
        <p:nvSpPr>
          <p:cNvPr id="2" name="Title 1"/>
          <p:cNvSpPr>
            <a:spLocks noGrp="1"/>
          </p:cNvSpPr>
          <p:nvPr>
            <p:ph type="title"/>
          </p:nvPr>
        </p:nvSpPr>
        <p:spPr>
          <a:xfrm>
            <a:off x="1489459" y="3625993"/>
            <a:ext cx="9532533" cy="2137308"/>
          </a:xfrm>
        </p:spPr>
        <p:txBody>
          <a:bodyPr/>
          <a:lstStyle/>
          <a:p>
            <a:r>
              <a:rPr lang="en-US" dirty="0" smtClean="0">
                <a:solidFill>
                  <a:srgbClr val="000000"/>
                </a:solidFill>
              </a:rPr>
              <a:t>Managing Challenging Patients</a:t>
            </a:r>
            <a:br>
              <a:rPr lang="en-US" dirty="0" smtClean="0">
                <a:solidFill>
                  <a:srgbClr val="000000"/>
                </a:solidFill>
              </a:rPr>
            </a:br>
            <a:r>
              <a:rPr lang="en-US" dirty="0">
                <a:solidFill>
                  <a:srgbClr val="000000"/>
                </a:solidFill>
              </a:rPr>
              <a:t/>
            </a:r>
            <a:br>
              <a:rPr lang="en-US" dirty="0">
                <a:solidFill>
                  <a:srgbClr val="000000"/>
                </a:solidFill>
              </a:rPr>
            </a:br>
            <a:r>
              <a:rPr lang="en-US" dirty="0">
                <a:solidFill>
                  <a:srgbClr val="000000"/>
                </a:solidFill>
              </a:rPr>
              <a:t>Kristy Engel, PsyD</a:t>
            </a:r>
            <a:br>
              <a:rPr lang="en-US" dirty="0">
                <a:solidFill>
                  <a:srgbClr val="000000"/>
                </a:solidFill>
              </a:rPr>
            </a:br>
            <a:endParaRPr lang="en-US" dirty="0">
              <a:solidFill>
                <a:srgbClr val="000000"/>
              </a:solidFill>
            </a:endParaRPr>
          </a:p>
        </p:txBody>
      </p:sp>
      <p:sp>
        <p:nvSpPr>
          <p:cNvPr id="6" name="Slide Number Placeholder 5"/>
          <p:cNvSpPr txBox="1">
            <a:spLocks/>
          </p:cNvSpPr>
          <p:nvPr/>
        </p:nvSpPr>
        <p:spPr>
          <a:xfrm>
            <a:off x="-281150" y="6570218"/>
            <a:ext cx="791809" cy="366183"/>
          </a:xfrm>
          <a:prstGeom prst="rect">
            <a:avLst/>
          </a:prstGeom>
        </p:spPr>
        <p:txBody>
          <a:bodyPr lIns="121917" tIns="60958" rIns="121917" bIns="60958"/>
          <a:lstStyle>
            <a:defPPr>
              <a:defRPr lang="en-US"/>
            </a:defPPr>
            <a:lvl1pPr algn="r" rtl="0" fontAlgn="base">
              <a:spcBef>
                <a:spcPct val="0"/>
              </a:spcBef>
              <a:spcAft>
                <a:spcPct val="0"/>
              </a:spcAft>
              <a:defRPr sz="800" kern="1200">
                <a:solidFill>
                  <a:srgbClr val="666666"/>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7E993FB2-EC5E-684F-95B2-25F06CCD4945}" type="slidenum">
              <a:rPr lang="en-US" smtClean="0"/>
              <a:pPr/>
              <a:t>1</a:t>
            </a:fld>
            <a:r>
              <a:rPr lang="en-US">
                <a:solidFill>
                  <a:schemeClr val="accent1"/>
                </a:solidFill>
              </a:rPr>
              <a:t>  |</a:t>
            </a:r>
            <a:endParaRPr lang="en-US" dirty="0">
              <a:solidFill>
                <a:schemeClr val="accent1"/>
              </a:solidFill>
            </a:endParaRPr>
          </a:p>
        </p:txBody>
      </p:sp>
    </p:spTree>
    <p:extLst>
      <p:ext uri="{BB962C8B-B14F-4D97-AF65-F5344CB8AC3E}">
        <p14:creationId xmlns:p14="http://schemas.microsoft.com/office/powerpoint/2010/main" val="389176194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0000"/>
                </a:solidFill>
              </a:rPr>
              <a:t>In the situation</a:t>
            </a:r>
            <a:r>
              <a:rPr lang="mr-IN" sz="3200" dirty="0" smtClean="0">
                <a:solidFill>
                  <a:srgbClr val="000000"/>
                </a:solidFill>
              </a:rPr>
              <a:t>…</a:t>
            </a:r>
            <a:endParaRPr lang="en-US" sz="3200" dirty="0">
              <a:solidFill>
                <a:srgbClr val="000000"/>
              </a:solidFill>
            </a:endParaRPr>
          </a:p>
        </p:txBody>
      </p:sp>
      <p:sp>
        <p:nvSpPr>
          <p:cNvPr id="3" name="Content Placeholder 2"/>
          <p:cNvSpPr>
            <a:spLocks noGrp="1"/>
          </p:cNvSpPr>
          <p:nvPr>
            <p:ph sz="quarter" idx="10"/>
          </p:nvPr>
        </p:nvSpPr>
        <p:spPr/>
        <p:txBody>
          <a:bodyPr>
            <a:normAutofit/>
          </a:bodyPr>
          <a:lstStyle/>
          <a:p>
            <a:r>
              <a:rPr lang="en-US" sz="2400" dirty="0" smtClean="0"/>
              <a:t>Steps for responding:</a:t>
            </a:r>
          </a:p>
          <a:p>
            <a:pPr marL="457200" indent="-457200">
              <a:buAutoNum type="arabicPeriod"/>
            </a:pPr>
            <a:r>
              <a:rPr lang="en-US" sz="2400" dirty="0" smtClean="0"/>
              <a:t>Self</a:t>
            </a:r>
            <a:r>
              <a:rPr lang="en-US" sz="2400" dirty="0" smtClean="0"/>
              <a:t>-examination</a:t>
            </a:r>
          </a:p>
          <a:p>
            <a:pPr marL="457200" indent="-457200">
              <a:buAutoNum type="arabicPeriod"/>
            </a:pPr>
            <a:r>
              <a:rPr lang="en-US" sz="2400" dirty="0" smtClean="0"/>
              <a:t>Understanding/appreciation for what might be contributing to the patient’s presentation</a:t>
            </a:r>
            <a:endParaRPr lang="en-US" sz="2400" dirty="0"/>
          </a:p>
        </p:txBody>
      </p:sp>
    </p:spTree>
    <p:extLst>
      <p:ext uri="{BB962C8B-B14F-4D97-AF65-F5344CB8AC3E}">
        <p14:creationId xmlns:p14="http://schemas.microsoft.com/office/powerpoint/2010/main" val="263705549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p:cNvSpPr txBox="1">
            <a:spLocks/>
          </p:cNvSpPr>
          <p:nvPr/>
        </p:nvSpPr>
        <p:spPr>
          <a:xfrm>
            <a:off x="111395" y="6440169"/>
            <a:ext cx="1899595" cy="41783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1200" dirty="0" smtClean="0"/>
              <a:t>Dew, et al., 2014</a:t>
            </a:r>
            <a:endParaRPr lang="en-US" sz="1200" dirty="0"/>
          </a:p>
        </p:txBody>
      </p:sp>
      <p:sp>
        <p:nvSpPr>
          <p:cNvPr id="2" name="Title 1"/>
          <p:cNvSpPr>
            <a:spLocks noGrp="1"/>
          </p:cNvSpPr>
          <p:nvPr>
            <p:ph type="title"/>
          </p:nvPr>
        </p:nvSpPr>
        <p:spPr/>
        <p:txBody>
          <a:bodyPr/>
          <a:lstStyle/>
          <a:p>
            <a:r>
              <a:rPr lang="en-US" dirty="0" smtClean="0">
                <a:solidFill>
                  <a:srgbClr val="000000"/>
                </a:solidFill>
              </a:rPr>
              <a:t>Patient Factors</a:t>
            </a:r>
            <a:endParaRPr lang="en-US"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837390674"/>
              </p:ext>
            </p:extLst>
          </p:nvPr>
        </p:nvGraphicFramePr>
        <p:xfrm>
          <a:off x="556967" y="1410475"/>
          <a:ext cx="10983382" cy="4937759"/>
        </p:xfrm>
        <a:graphic>
          <a:graphicData uri="http://schemas.openxmlformats.org/drawingml/2006/table">
            <a:tbl>
              <a:tblPr firstRow="1" bandRow="1">
                <a:tableStyleId>{5C22544A-7EE6-4342-B048-85BDC9FD1C3A}</a:tableStyleId>
              </a:tblPr>
              <a:tblGrid>
                <a:gridCol w="10983382"/>
              </a:tblGrid>
              <a:tr h="370840">
                <a:tc>
                  <a:txBody>
                    <a:bodyPr/>
                    <a:lstStyle/>
                    <a:p>
                      <a:r>
                        <a:rPr lang="en-US" sz="2400" dirty="0" smtClean="0"/>
                        <a:t>Table 1: Common Psychosocial Issues Identified in</a:t>
                      </a:r>
                    </a:p>
                    <a:p>
                      <a:r>
                        <a:rPr lang="en-US" sz="2400" dirty="0" smtClean="0"/>
                        <a:t> Transplant Patients and Families</a:t>
                      </a:r>
                      <a:endParaRPr lang="en-US" sz="2400" dirty="0"/>
                    </a:p>
                  </a:txBody>
                  <a:tcPr>
                    <a:solidFill>
                      <a:srgbClr val="800000"/>
                    </a:solidFill>
                  </a:tcPr>
                </a:tc>
              </a:tr>
              <a:tr h="370840">
                <a:tc>
                  <a:txBody>
                    <a:bodyPr/>
                    <a:lstStyle/>
                    <a:p>
                      <a:pPr marL="285750" indent="-285750">
                        <a:buFont typeface="Arial"/>
                        <a:buChar char="•"/>
                      </a:pPr>
                      <a:r>
                        <a:rPr lang="en-US" sz="2200" dirty="0" smtClean="0"/>
                        <a:t>Experiencing emotional highs and lows that are potential adverse</a:t>
                      </a:r>
                      <a:r>
                        <a:rPr lang="en-US" sz="2200" baseline="0" dirty="0" smtClean="0"/>
                        <a:t> effects of immunosuppressive agents, such as corticosteroids</a:t>
                      </a:r>
                    </a:p>
                    <a:p>
                      <a:pPr marL="285750" indent="-285750">
                        <a:buFont typeface="Arial"/>
                        <a:buChar char="•"/>
                      </a:pPr>
                      <a:r>
                        <a:rPr lang="en-US" sz="2200" dirty="0" smtClean="0"/>
                        <a:t>Stress and challenges due to complex </a:t>
                      </a:r>
                      <a:r>
                        <a:rPr lang="en-US" sz="2200" dirty="0" err="1" smtClean="0"/>
                        <a:t>posttransplant</a:t>
                      </a:r>
                      <a:r>
                        <a:rPr lang="en-US" sz="2200" dirty="0" smtClean="0"/>
                        <a:t> regimens including multiple medications and complicated dosing schedules, regular follow-up medical evaluations and laboratory</a:t>
                      </a:r>
                      <a:r>
                        <a:rPr lang="en-US" sz="2200" baseline="0" dirty="0" smtClean="0"/>
                        <a:t> tests, and lifestyle restrictions related to smoking, alcohol, and other potentially harmful substances</a:t>
                      </a:r>
                    </a:p>
                    <a:p>
                      <a:pPr marL="285750" indent="-285750">
                        <a:buFont typeface="Arial"/>
                        <a:buChar char="•"/>
                      </a:pPr>
                      <a:r>
                        <a:rPr lang="en-US" sz="2200" baseline="0" dirty="0" smtClean="0"/>
                        <a:t>Coping with physical changes and early complications, such as acute graft rejection</a:t>
                      </a:r>
                    </a:p>
                    <a:p>
                      <a:pPr marL="285750" indent="-285750">
                        <a:buFont typeface="Arial"/>
                        <a:buChar char="•"/>
                      </a:pPr>
                      <a:r>
                        <a:rPr lang="en-US" sz="2200" baseline="0" dirty="0" smtClean="0"/>
                        <a:t>Psychological acceptance of the transplant; for cadaver-donation recipients, this includes dealing with the circumstances that someone lost his/her life just when the transplant patient regained his/her own life</a:t>
                      </a:r>
                    </a:p>
                    <a:p>
                      <a:pPr marL="285750" indent="-285750">
                        <a:buFont typeface="Arial"/>
                        <a:buChar char="•"/>
                      </a:pPr>
                      <a:r>
                        <a:rPr lang="en-US" sz="2200" baseline="0" dirty="0" smtClean="0"/>
                        <a:t>Dealing with financial and economic issues, such as cost of transplant surgery, hospital stay, and/or follow-up care and medications</a:t>
                      </a:r>
                      <a:endParaRPr lang="en-US" sz="2200" dirty="0"/>
                    </a:p>
                  </a:txBody>
                  <a:tcPr>
                    <a:noFill/>
                  </a:tcPr>
                </a:tc>
              </a:tr>
            </a:tbl>
          </a:graphicData>
        </a:graphic>
      </p:graphicFrame>
    </p:spTree>
    <p:extLst>
      <p:ext uri="{BB962C8B-B14F-4D97-AF65-F5344CB8AC3E}">
        <p14:creationId xmlns:p14="http://schemas.microsoft.com/office/powerpoint/2010/main" val="31880514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60985" y="517935"/>
            <a:ext cx="8828105" cy="412021"/>
          </a:xfrm>
        </p:spPr>
        <p:txBody>
          <a:bodyPr/>
          <a:lstStyle/>
          <a:p>
            <a:r>
              <a:rPr lang="en-US" sz="3200" dirty="0" smtClean="0">
                <a:solidFill>
                  <a:srgbClr val="000000"/>
                </a:solidFill>
              </a:rPr>
              <a:t>Patient Factors </a:t>
            </a:r>
            <a:r>
              <a:rPr lang="en-US" sz="3200" dirty="0" smtClean="0">
                <a:solidFill>
                  <a:srgbClr val="000000"/>
                </a:solidFill>
              </a:rPr>
              <a:t>Cont.</a:t>
            </a:r>
            <a:endParaRPr lang="en-US" sz="3200" dirty="0">
              <a:solidFill>
                <a:srgbClr val="000000"/>
              </a:solidFill>
            </a:endParaRPr>
          </a:p>
        </p:txBody>
      </p:sp>
      <p:sp>
        <p:nvSpPr>
          <p:cNvPr id="4" name="Text Placeholder 3"/>
          <p:cNvSpPr>
            <a:spLocks noGrp="1"/>
          </p:cNvSpPr>
          <p:nvPr>
            <p:ph sz="quarter" idx="10"/>
          </p:nvPr>
        </p:nvSpPr>
        <p:spPr>
          <a:xfrm>
            <a:off x="629106" y="1163993"/>
            <a:ext cx="10932659" cy="4211309"/>
          </a:xfrm>
        </p:spPr>
        <p:txBody>
          <a:bodyPr>
            <a:noAutofit/>
          </a:bodyPr>
          <a:lstStyle/>
          <a:p>
            <a:pPr marL="342900" indent="-342900">
              <a:buFont typeface="Arial" panose="020B0604020202020204" pitchFamily="34" charset="0"/>
              <a:buChar char="•"/>
            </a:pPr>
            <a:r>
              <a:rPr lang="en-US" sz="2800" u="sng" dirty="0" smtClean="0"/>
              <a:t>Anxiety</a:t>
            </a:r>
            <a:endParaRPr lang="en-US" sz="2800" u="sng" dirty="0" smtClean="0"/>
          </a:p>
          <a:p>
            <a:pPr marL="800100" lvl="1" indent="-342900">
              <a:buFont typeface="Arial" panose="020B0604020202020204" pitchFamily="34" charset="0"/>
              <a:buChar char="•"/>
            </a:pPr>
            <a:r>
              <a:rPr lang="en-US" sz="2400" i="1" dirty="0" smtClean="0">
                <a:solidFill>
                  <a:srgbClr val="C00000"/>
                </a:solidFill>
              </a:rPr>
              <a:t>Demanders</a:t>
            </a:r>
            <a:r>
              <a:rPr lang="en-US" sz="2400" dirty="0" smtClean="0"/>
              <a:t>- “if I don’t get what I perceive I need, something terrible is going to happen and I can’t tolerate the limbo of not knowing”</a:t>
            </a:r>
          </a:p>
          <a:p>
            <a:pPr lvl="1"/>
            <a:endParaRPr lang="en-US" sz="2400" dirty="0" smtClean="0"/>
          </a:p>
          <a:p>
            <a:pPr marL="800100" lvl="1" indent="-342900">
              <a:buFont typeface="Arial" panose="020B0604020202020204" pitchFamily="34" charset="0"/>
              <a:buChar char="•"/>
            </a:pPr>
            <a:r>
              <a:rPr lang="en-US" sz="2400" i="1" dirty="0" smtClean="0">
                <a:solidFill>
                  <a:srgbClr val="C00000"/>
                </a:solidFill>
              </a:rPr>
              <a:t>“Hypochondriacs”- </a:t>
            </a:r>
            <a:r>
              <a:rPr lang="en-US" sz="2400" dirty="0" smtClean="0"/>
              <a:t>“there’s something wrong with me and no one is listening to me which makes my anxiety worse” or “if I was really “fixed,” I wouldn’t still be having different symptoms so we need to address these symptoms”</a:t>
            </a:r>
          </a:p>
          <a:p>
            <a:pPr lvl="1"/>
            <a:endParaRPr lang="en-US" sz="2400" dirty="0" smtClean="0"/>
          </a:p>
          <a:p>
            <a:pPr marL="800100" lvl="1" indent="-342900">
              <a:buFont typeface="Arial" panose="020B0604020202020204" pitchFamily="34" charset="0"/>
              <a:buChar char="•"/>
            </a:pPr>
            <a:r>
              <a:rPr lang="en-US" sz="2400" i="1" dirty="0" smtClean="0">
                <a:solidFill>
                  <a:srgbClr val="C00000"/>
                </a:solidFill>
              </a:rPr>
              <a:t>Avoiders</a:t>
            </a:r>
            <a:r>
              <a:rPr lang="en-US" sz="2400" i="1" dirty="0" smtClean="0"/>
              <a:t>-</a:t>
            </a:r>
            <a:r>
              <a:rPr lang="en-US" sz="2400" dirty="0" smtClean="0"/>
              <a:t> “uh oh- something must be wrong if the transplant center is calling and I don’t </a:t>
            </a:r>
            <a:r>
              <a:rPr lang="en-US" sz="2400" dirty="0" err="1" smtClean="0"/>
              <a:t>wanna</a:t>
            </a:r>
            <a:r>
              <a:rPr lang="en-US" sz="2400" dirty="0" smtClean="0"/>
              <a:t> deal with bad news or having to go to the hospital” or “I know this doesn’t feel right but if I call the transplant team, they’ll just tell me to take more medication or go to the hospital….” </a:t>
            </a:r>
            <a:endParaRPr lang="en-US" sz="2400" u="sng" dirty="0" smtClean="0"/>
          </a:p>
          <a:p>
            <a:endParaRPr lang="en-US" sz="2000" dirty="0"/>
          </a:p>
        </p:txBody>
      </p:sp>
    </p:spTree>
    <p:extLst>
      <p:ext uri="{BB962C8B-B14F-4D97-AF65-F5344CB8AC3E}">
        <p14:creationId xmlns:p14="http://schemas.microsoft.com/office/powerpoint/2010/main" val="351731003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sz="quarter" idx="10"/>
          </p:nvPr>
        </p:nvSpPr>
        <p:spPr>
          <a:xfrm>
            <a:off x="629106" y="1122429"/>
            <a:ext cx="10932659" cy="4211309"/>
          </a:xfrm>
        </p:spPr>
        <p:txBody>
          <a:bodyPr>
            <a:noAutofit/>
          </a:bodyPr>
          <a:lstStyle/>
          <a:p>
            <a:pPr marL="342900" indent="-342900">
              <a:buFont typeface="Arial" panose="020B0604020202020204" pitchFamily="34" charset="0"/>
              <a:buChar char="•"/>
            </a:pPr>
            <a:r>
              <a:rPr lang="en-US" sz="2800" u="sng" dirty="0"/>
              <a:t>D</a:t>
            </a:r>
            <a:r>
              <a:rPr lang="en-US" sz="2800" u="sng" dirty="0" smtClean="0"/>
              <a:t>epression </a:t>
            </a:r>
            <a:endParaRPr lang="en-US" sz="1800" u="sng" dirty="0"/>
          </a:p>
          <a:p>
            <a:pPr marL="800100" lvl="1" indent="-342900">
              <a:buFont typeface="Arial" panose="020B0604020202020204" pitchFamily="34" charset="0"/>
              <a:buChar char="•"/>
            </a:pPr>
            <a:r>
              <a:rPr lang="en-US" sz="2400" i="1" dirty="0">
                <a:solidFill>
                  <a:srgbClr val="C00000"/>
                </a:solidFill>
              </a:rPr>
              <a:t>Avoiders</a:t>
            </a:r>
            <a:r>
              <a:rPr lang="en-US" sz="2400" i="1" dirty="0"/>
              <a:t>-</a:t>
            </a:r>
            <a:r>
              <a:rPr lang="en-US" sz="2400" dirty="0"/>
              <a:t> “I know something doesn’t feel right but who cares? I’m sure it’ll go away. Besides, I don’t feel like getting off the couch to do anything about this” </a:t>
            </a:r>
            <a:endParaRPr lang="en-US" sz="2400" u="sng" dirty="0"/>
          </a:p>
          <a:p>
            <a:pPr marL="342900" indent="-342900">
              <a:buFont typeface="Arial" panose="020B0604020202020204" pitchFamily="34" charset="0"/>
              <a:buChar char="•"/>
            </a:pPr>
            <a:endParaRPr lang="en-US" u="sng" dirty="0" smtClean="0"/>
          </a:p>
          <a:p>
            <a:pPr marL="342900" indent="-342900">
              <a:buFont typeface="Arial" panose="020B0604020202020204" pitchFamily="34" charset="0"/>
              <a:buChar char="•"/>
            </a:pPr>
            <a:r>
              <a:rPr lang="en-US" sz="2800" u="sng" dirty="0"/>
              <a:t>P</a:t>
            </a:r>
            <a:r>
              <a:rPr lang="en-US" sz="2800" u="sng" dirty="0" smtClean="0"/>
              <a:t>ersonality characteristics or disorder</a:t>
            </a:r>
            <a:endParaRPr lang="en-US" sz="1800" u="sng" dirty="0" smtClean="0"/>
          </a:p>
          <a:p>
            <a:pPr marL="800100" lvl="1" indent="-342900">
              <a:buFont typeface="Arial" panose="020B0604020202020204" pitchFamily="34" charset="0"/>
              <a:buChar char="•"/>
            </a:pPr>
            <a:r>
              <a:rPr lang="en-US" sz="2400" i="1" dirty="0" smtClean="0">
                <a:solidFill>
                  <a:srgbClr val="C00000"/>
                </a:solidFill>
              </a:rPr>
              <a:t>Demanders and Manipulators (borderline/</a:t>
            </a:r>
            <a:r>
              <a:rPr lang="en-US" sz="2400" i="1" dirty="0" smtClean="0">
                <a:solidFill>
                  <a:srgbClr val="C00000"/>
                </a:solidFill>
              </a:rPr>
              <a:t>narcissistic)</a:t>
            </a:r>
            <a:r>
              <a:rPr lang="en-US" sz="2400" dirty="0" smtClean="0"/>
              <a:t>-</a:t>
            </a:r>
            <a:r>
              <a:rPr lang="en-US" sz="2400" dirty="0" smtClean="0">
                <a:solidFill>
                  <a:srgbClr val="C00000"/>
                </a:solidFill>
              </a:rPr>
              <a:t> </a:t>
            </a:r>
            <a:r>
              <a:rPr lang="en-US" sz="2400" dirty="0" smtClean="0"/>
              <a:t>“I need what I need right now and will do or say anything to get it” or “if they don’t help me, they’ll be sorry” or “I’m paying for this time, they’re here to serve me”</a:t>
            </a:r>
          </a:p>
          <a:p>
            <a:pPr marL="800100" lvl="1" indent="-342900">
              <a:buFont typeface="Arial" panose="020B0604020202020204" pitchFamily="34" charset="0"/>
              <a:buChar char="•"/>
            </a:pPr>
            <a:r>
              <a:rPr lang="en-US" sz="2400" dirty="0" smtClean="0">
                <a:solidFill>
                  <a:srgbClr val="C00000"/>
                </a:solidFill>
              </a:rPr>
              <a:t>“Hypochondriacs”</a:t>
            </a:r>
            <a:r>
              <a:rPr lang="en-US" sz="2400" dirty="0" smtClean="0"/>
              <a:t>- (</a:t>
            </a:r>
            <a:r>
              <a:rPr lang="en-US" sz="2400" i="1" dirty="0" smtClean="0">
                <a:solidFill>
                  <a:srgbClr val="C00000"/>
                </a:solidFill>
              </a:rPr>
              <a:t>dependent</a:t>
            </a:r>
            <a:r>
              <a:rPr lang="en-US" sz="2400" dirty="0" smtClean="0"/>
              <a:t>)</a:t>
            </a:r>
            <a:r>
              <a:rPr lang="en-US" sz="2400" dirty="0" smtClean="0"/>
              <a:t>- “I don’t know if I’m doing this right- I better check with my doctor”  </a:t>
            </a:r>
          </a:p>
          <a:p>
            <a:pPr marL="800100" lvl="1" indent="-342900">
              <a:buFont typeface="Arial" panose="020B0604020202020204" pitchFamily="34" charset="0"/>
              <a:buChar char="•"/>
            </a:pPr>
            <a:r>
              <a:rPr lang="en-US" sz="2400" i="1" dirty="0" smtClean="0">
                <a:solidFill>
                  <a:srgbClr val="C00000"/>
                </a:solidFill>
              </a:rPr>
              <a:t>Avoiders (</a:t>
            </a:r>
            <a:r>
              <a:rPr lang="en-US" sz="2400" i="1" dirty="0" smtClean="0">
                <a:solidFill>
                  <a:srgbClr val="C00000"/>
                </a:solidFill>
              </a:rPr>
              <a:t>avoidant)</a:t>
            </a:r>
            <a:r>
              <a:rPr lang="en-US" sz="2400" i="1" dirty="0" smtClean="0"/>
              <a:t>-</a:t>
            </a:r>
            <a:r>
              <a:rPr lang="en-US" sz="2400" dirty="0" smtClean="0">
                <a:solidFill>
                  <a:srgbClr val="C00000"/>
                </a:solidFill>
              </a:rPr>
              <a:t> </a:t>
            </a:r>
            <a:r>
              <a:rPr lang="en-US" sz="2400" dirty="0" smtClean="0"/>
              <a:t>“this is probably nothing and if I call my transplant team, they’ll just think I’m overreacting and am stupid”</a:t>
            </a:r>
          </a:p>
          <a:p>
            <a:pPr lvl="1"/>
            <a:endParaRPr lang="en-US" sz="1200" u="sng" dirty="0"/>
          </a:p>
          <a:p>
            <a:pPr marL="342900" indent="-342900">
              <a:buFont typeface="Arial" panose="020B0604020202020204" pitchFamily="34" charset="0"/>
              <a:buChar char="•"/>
            </a:pPr>
            <a:r>
              <a:rPr lang="en-US" sz="2800" u="sng" dirty="0" smtClean="0"/>
              <a:t>Presence of a substance use disorder </a:t>
            </a:r>
          </a:p>
          <a:p>
            <a:endParaRPr lang="en-US" sz="2000" dirty="0"/>
          </a:p>
        </p:txBody>
      </p:sp>
      <p:sp>
        <p:nvSpPr>
          <p:cNvPr id="5" name="Title 5"/>
          <p:cNvSpPr>
            <a:spLocks noGrp="1"/>
          </p:cNvSpPr>
          <p:nvPr>
            <p:ph type="title"/>
          </p:nvPr>
        </p:nvSpPr>
        <p:spPr>
          <a:xfrm>
            <a:off x="660985" y="517935"/>
            <a:ext cx="8828105" cy="412021"/>
          </a:xfrm>
        </p:spPr>
        <p:txBody>
          <a:bodyPr/>
          <a:lstStyle/>
          <a:p>
            <a:r>
              <a:rPr lang="en-US" sz="3200" dirty="0" smtClean="0">
                <a:solidFill>
                  <a:srgbClr val="000000"/>
                </a:solidFill>
              </a:rPr>
              <a:t>Patient Factors </a:t>
            </a:r>
            <a:r>
              <a:rPr lang="en-US" sz="3200" dirty="0" smtClean="0">
                <a:solidFill>
                  <a:srgbClr val="000000"/>
                </a:solidFill>
              </a:rPr>
              <a:t>Cont.</a:t>
            </a:r>
            <a:endParaRPr lang="en-US" sz="3200" dirty="0">
              <a:solidFill>
                <a:srgbClr val="000000"/>
              </a:solidFill>
            </a:endParaRPr>
          </a:p>
        </p:txBody>
      </p:sp>
    </p:spTree>
    <p:extLst>
      <p:ext uri="{BB962C8B-B14F-4D97-AF65-F5344CB8AC3E}">
        <p14:creationId xmlns:p14="http://schemas.microsoft.com/office/powerpoint/2010/main" val="392291019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0000"/>
                </a:solidFill>
              </a:rPr>
              <a:t>Step 3</a:t>
            </a:r>
            <a:r>
              <a:rPr lang="en-US" sz="3200" dirty="0" smtClean="0">
                <a:solidFill>
                  <a:srgbClr val="000000"/>
                </a:solidFill>
              </a:rPr>
              <a:t>. Responding</a:t>
            </a:r>
            <a:endParaRPr lang="en-US" sz="3200" dirty="0">
              <a:solidFill>
                <a:srgbClr val="000000"/>
              </a:solidFill>
            </a:endParaRPr>
          </a:p>
        </p:txBody>
      </p:sp>
      <p:sp>
        <p:nvSpPr>
          <p:cNvPr id="3" name="Content Placeholder 2"/>
          <p:cNvSpPr>
            <a:spLocks noGrp="1"/>
          </p:cNvSpPr>
          <p:nvPr>
            <p:ph sz="quarter" idx="10"/>
          </p:nvPr>
        </p:nvSpPr>
        <p:spPr>
          <a:xfrm>
            <a:off x="652248" y="1649040"/>
            <a:ext cx="10932659" cy="4216714"/>
          </a:xfrm>
        </p:spPr>
        <p:txBody>
          <a:bodyPr>
            <a:noAutofit/>
          </a:bodyPr>
          <a:lstStyle/>
          <a:p>
            <a:pPr marL="520700" indent="-342900">
              <a:buFont typeface="Arial" panose="020B0604020202020204" pitchFamily="34" charset="0"/>
              <a:buChar char="•"/>
              <a:tabLst>
                <a:tab pos="623888" algn="l"/>
              </a:tabLst>
            </a:pPr>
            <a:r>
              <a:rPr lang="en-US" altLang="en-US" sz="2400" dirty="0" smtClean="0"/>
              <a:t>Acknowledge </a:t>
            </a:r>
            <a:r>
              <a:rPr lang="en-US" altLang="en-US" sz="2400" dirty="0"/>
              <a:t>the situation (ex. “I feel like we’re getting off on the wrong </a:t>
            </a:r>
            <a:r>
              <a:rPr lang="en-US" altLang="en-US" sz="2400" dirty="0" smtClean="0"/>
              <a:t>foot”</a:t>
            </a:r>
            <a:r>
              <a:rPr lang="en-US" altLang="en-US" sz="2400" dirty="0"/>
              <a:t>)  </a:t>
            </a:r>
          </a:p>
          <a:p>
            <a:pPr marL="520700" indent="-342900">
              <a:buFont typeface="Arial" panose="020B0604020202020204" pitchFamily="34" charset="0"/>
              <a:buChar char="•"/>
              <a:tabLst>
                <a:tab pos="623888" algn="l"/>
              </a:tabLst>
            </a:pPr>
            <a:r>
              <a:rPr lang="en-US" altLang="en-US" sz="2400" dirty="0"/>
              <a:t>Listen carefully to </a:t>
            </a:r>
            <a:r>
              <a:rPr lang="en-US" altLang="en-US" sz="2400" dirty="0" smtClean="0"/>
              <a:t>patient’s concerns</a:t>
            </a:r>
          </a:p>
          <a:p>
            <a:pPr marL="977900" lvl="1" indent="-342900">
              <a:buFont typeface="Arial" panose="020B0604020202020204" pitchFamily="34" charset="0"/>
              <a:buChar char="•"/>
              <a:tabLst>
                <a:tab pos="623888" algn="l"/>
              </a:tabLst>
            </a:pPr>
            <a:r>
              <a:rPr lang="en-US" altLang="en-US" sz="2400" dirty="0" smtClean="0"/>
              <a:t>Use reflective listening to let the patient know you are hearing them</a:t>
            </a:r>
          </a:p>
          <a:p>
            <a:pPr marL="977900" lvl="1" indent="-342900">
              <a:buFont typeface="Arial" panose="020B0604020202020204" pitchFamily="34" charset="0"/>
              <a:buChar char="•"/>
              <a:tabLst>
                <a:tab pos="623888" algn="l"/>
              </a:tabLst>
            </a:pPr>
            <a:r>
              <a:rPr lang="en-US" altLang="en-US" sz="2400" dirty="0" smtClean="0"/>
              <a:t>Ask </a:t>
            </a:r>
            <a:r>
              <a:rPr lang="en-US" altLang="en-US" sz="2400" dirty="0"/>
              <a:t>them to repeat back what they have </a:t>
            </a:r>
            <a:r>
              <a:rPr lang="en-US" altLang="en-US" sz="2400" dirty="0" smtClean="0"/>
              <a:t>heard</a:t>
            </a:r>
          </a:p>
          <a:p>
            <a:pPr marL="520700" indent="-342900">
              <a:buFont typeface="Arial" panose="020B0604020202020204" pitchFamily="34" charset="0"/>
              <a:buChar char="•"/>
              <a:tabLst>
                <a:tab pos="623888" algn="l"/>
              </a:tabLst>
            </a:pPr>
            <a:r>
              <a:rPr lang="en-US" altLang="en-US" sz="2400" dirty="0" smtClean="0"/>
              <a:t>Set </a:t>
            </a:r>
            <a:r>
              <a:rPr lang="en-US" altLang="en-US" sz="2400" dirty="0"/>
              <a:t>clear boundaries, limitations, and expectations</a:t>
            </a:r>
            <a:r>
              <a:rPr lang="en-US" altLang="en-US" sz="2400" dirty="0" smtClean="0"/>
              <a:t>; put them in writing as needed (ex. more frequent appointments in order to obtain refills; expectations regarding on call usage)</a:t>
            </a:r>
          </a:p>
          <a:p>
            <a:pPr marL="520700" indent="-342900">
              <a:buFont typeface="Arial" panose="020B0604020202020204" pitchFamily="34" charset="0"/>
              <a:buChar char="•"/>
              <a:tabLst>
                <a:tab pos="623888" algn="l"/>
              </a:tabLst>
            </a:pPr>
            <a:r>
              <a:rPr lang="en-US" altLang="en-US" sz="2400" dirty="0" smtClean="0"/>
              <a:t>Use </a:t>
            </a:r>
            <a:r>
              <a:rPr lang="en-US" altLang="en-US" sz="2400" dirty="0"/>
              <a:t>empathy and offer them extended help if they would like (ex. mental health referral if anxious and stressed</a:t>
            </a:r>
            <a:r>
              <a:rPr lang="en-US" altLang="en-US" sz="2400" dirty="0" smtClean="0"/>
              <a:t>)</a:t>
            </a:r>
            <a:endParaRPr lang="en-US" altLang="en-US" sz="2400" dirty="0"/>
          </a:p>
        </p:txBody>
      </p:sp>
      <p:sp>
        <p:nvSpPr>
          <p:cNvPr id="4" name="TextBox 3"/>
          <p:cNvSpPr txBox="1"/>
          <p:nvPr/>
        </p:nvSpPr>
        <p:spPr>
          <a:xfrm>
            <a:off x="266007" y="6513867"/>
            <a:ext cx="7725468" cy="276999"/>
          </a:xfrm>
          <a:prstGeom prst="rect">
            <a:avLst/>
          </a:prstGeom>
          <a:noFill/>
        </p:spPr>
        <p:txBody>
          <a:bodyPr wrap="square" rtlCol="0">
            <a:spAutoFit/>
          </a:bodyPr>
          <a:lstStyle/>
          <a:p>
            <a:r>
              <a:rPr lang="en-US" sz="1200" dirty="0">
                <a:hlinkClick r:id="rId2"/>
              </a:rPr>
              <a:t>https://</a:t>
            </a:r>
            <a:r>
              <a:rPr lang="en-US" sz="1200" dirty="0" smtClean="0">
                <a:hlinkClick r:id="rId2"/>
              </a:rPr>
              <a:t>nurse.org/articles/dealing-with-difficult-patients</a:t>
            </a:r>
            <a:r>
              <a:rPr lang="en-US" sz="1200" dirty="0" smtClean="0"/>
              <a:t>; </a:t>
            </a:r>
            <a:r>
              <a:rPr lang="en-US" sz="1200" dirty="0" smtClean="0">
                <a:hlinkClick r:id="rId3"/>
              </a:rPr>
              <a:t>https</a:t>
            </a:r>
            <a:r>
              <a:rPr lang="en-US" sz="1200" dirty="0">
                <a:hlinkClick r:id="rId3"/>
              </a:rPr>
              <a:t>://www.jacksonvilleu.com/blog/nursing/difficult-patients/</a:t>
            </a:r>
            <a:endParaRPr lang="en-US" sz="1200" dirty="0"/>
          </a:p>
        </p:txBody>
      </p:sp>
    </p:spTree>
    <p:extLst>
      <p:ext uri="{BB962C8B-B14F-4D97-AF65-F5344CB8AC3E}">
        <p14:creationId xmlns:p14="http://schemas.microsoft.com/office/powerpoint/2010/main" val="2243524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652248" y="1626754"/>
            <a:ext cx="10932659" cy="4238999"/>
          </a:xfrm>
        </p:spPr>
        <p:txBody>
          <a:bodyPr>
            <a:noAutofit/>
          </a:bodyPr>
          <a:lstStyle/>
          <a:p>
            <a:pPr marL="520700" indent="-342900">
              <a:buFont typeface="Arial" panose="020B0604020202020204" pitchFamily="34" charset="0"/>
              <a:buChar char="•"/>
              <a:tabLst>
                <a:tab pos="623888" algn="l"/>
              </a:tabLst>
            </a:pPr>
            <a:r>
              <a:rPr lang="en-US" altLang="en-US" sz="2400" dirty="0" smtClean="0"/>
              <a:t>Document </a:t>
            </a:r>
            <a:r>
              <a:rPr lang="en-US" altLang="en-US" sz="2400" dirty="0"/>
              <a:t>thoroughly </a:t>
            </a:r>
          </a:p>
          <a:p>
            <a:pPr marL="520700" indent="-342900">
              <a:buFont typeface="Arial" panose="020B0604020202020204" pitchFamily="34" charset="0"/>
              <a:buChar char="•"/>
              <a:tabLst>
                <a:tab pos="623888" algn="l"/>
              </a:tabLst>
            </a:pPr>
            <a:r>
              <a:rPr lang="en-US" altLang="en-US" sz="2400" dirty="0"/>
              <a:t>Involve the family or trusted </a:t>
            </a:r>
            <a:r>
              <a:rPr lang="en-US" altLang="en-US" sz="2400" dirty="0" smtClean="0"/>
              <a:t>supports</a:t>
            </a:r>
          </a:p>
          <a:p>
            <a:pPr marL="520700" indent="-342900">
              <a:buFont typeface="Arial" panose="020B0604020202020204" pitchFamily="34" charset="0"/>
              <a:buChar char="•"/>
              <a:tabLst>
                <a:tab pos="623888" algn="l"/>
              </a:tabLst>
            </a:pPr>
            <a:r>
              <a:rPr lang="en-US" altLang="en-US" sz="2400" dirty="0" smtClean="0"/>
              <a:t>Consider </a:t>
            </a:r>
            <a:r>
              <a:rPr lang="en-US" altLang="en-US" sz="2400" dirty="0"/>
              <a:t>behavior </a:t>
            </a:r>
            <a:r>
              <a:rPr lang="en-US" altLang="en-US" sz="2400" dirty="0" smtClean="0"/>
              <a:t>contracting</a:t>
            </a:r>
            <a:endParaRPr lang="en-US" altLang="en-US" sz="2400" dirty="0"/>
          </a:p>
          <a:p>
            <a:pPr marL="520700" indent="-342900">
              <a:buFont typeface="Arial" panose="020B0604020202020204" pitchFamily="34" charset="0"/>
              <a:buChar char="•"/>
              <a:tabLst>
                <a:tab pos="623888" algn="l"/>
              </a:tabLst>
            </a:pPr>
            <a:r>
              <a:rPr lang="en-US" altLang="en-US" sz="2400" dirty="0"/>
              <a:t>May have to tell patients you cannot meet their needs and encourage them to find another provider (within institution or outside</a:t>
            </a:r>
            <a:r>
              <a:rPr lang="en-US" altLang="en-US" sz="2400" dirty="0" smtClean="0"/>
              <a:t>)</a:t>
            </a:r>
            <a:endParaRPr lang="en-US" altLang="en-US" sz="2400" dirty="0"/>
          </a:p>
        </p:txBody>
      </p:sp>
      <p:sp>
        <p:nvSpPr>
          <p:cNvPr id="5" name="Title 1"/>
          <p:cNvSpPr>
            <a:spLocks noGrp="1"/>
          </p:cNvSpPr>
          <p:nvPr>
            <p:ph type="title"/>
          </p:nvPr>
        </p:nvSpPr>
        <p:spPr>
          <a:xfrm>
            <a:off x="661339" y="517935"/>
            <a:ext cx="7818893" cy="412021"/>
          </a:xfrm>
        </p:spPr>
        <p:txBody>
          <a:bodyPr/>
          <a:lstStyle/>
          <a:p>
            <a:r>
              <a:rPr lang="en-US" sz="3200" dirty="0" smtClean="0">
                <a:solidFill>
                  <a:srgbClr val="000000"/>
                </a:solidFill>
              </a:rPr>
              <a:t>Step 3</a:t>
            </a:r>
            <a:r>
              <a:rPr lang="en-US" sz="3200" dirty="0" smtClean="0">
                <a:solidFill>
                  <a:srgbClr val="000000"/>
                </a:solidFill>
              </a:rPr>
              <a:t>. </a:t>
            </a:r>
            <a:r>
              <a:rPr lang="en-US" sz="3200" dirty="0" smtClean="0">
                <a:solidFill>
                  <a:srgbClr val="000000"/>
                </a:solidFill>
              </a:rPr>
              <a:t>Responding cont.</a:t>
            </a:r>
            <a:endParaRPr lang="en-US" sz="3200" dirty="0">
              <a:solidFill>
                <a:srgbClr val="000000"/>
              </a:solidFill>
            </a:endParaRPr>
          </a:p>
        </p:txBody>
      </p:sp>
    </p:spTree>
    <p:extLst>
      <p:ext uri="{BB962C8B-B14F-4D97-AF65-F5344CB8AC3E}">
        <p14:creationId xmlns:p14="http://schemas.microsoft.com/office/powerpoint/2010/main" val="603665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sz="quarter" idx="10"/>
          </p:nvPr>
        </p:nvSpPr>
        <p:spPr>
          <a:xfrm>
            <a:off x="629106" y="1288684"/>
            <a:ext cx="10932659" cy="5082906"/>
          </a:xfrm>
        </p:spPr>
        <p:txBody>
          <a:bodyPr>
            <a:normAutofit/>
          </a:bodyPr>
          <a:lstStyle/>
          <a:p>
            <a:pPr marL="342900" indent="-342900">
              <a:buFont typeface="Arial" panose="020B0604020202020204" pitchFamily="34" charset="0"/>
              <a:buChar char="•"/>
            </a:pPr>
            <a:r>
              <a:rPr lang="en-US" sz="2400" dirty="0" smtClean="0"/>
              <a:t>The nature of transplant work is that it can be emotionally charged</a:t>
            </a:r>
          </a:p>
          <a:p>
            <a:endParaRPr lang="en-US" sz="2400" dirty="0"/>
          </a:p>
          <a:p>
            <a:pPr marL="342900" indent="-342900">
              <a:buFont typeface="Arial" panose="020B0604020202020204" pitchFamily="34" charset="0"/>
              <a:buChar char="•"/>
            </a:pPr>
            <a:r>
              <a:rPr lang="en-US" sz="2400" dirty="0" smtClean="0"/>
              <a:t>There are multiple contributing factors to challenging interactions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Being self-aware of your own contributions and stimulus value is important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Appreciating what might be contributing to the patient’s response is important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Slow down and be purposeful in  your response</a:t>
            </a:r>
          </a:p>
          <a:p>
            <a:endParaRPr lang="en-US" sz="2000" dirty="0"/>
          </a:p>
        </p:txBody>
      </p:sp>
      <p:sp>
        <p:nvSpPr>
          <p:cNvPr id="5" name="Title 1"/>
          <p:cNvSpPr>
            <a:spLocks noGrp="1"/>
          </p:cNvSpPr>
          <p:nvPr>
            <p:ph type="title"/>
          </p:nvPr>
        </p:nvSpPr>
        <p:spPr>
          <a:xfrm>
            <a:off x="661339" y="517935"/>
            <a:ext cx="7818893" cy="412021"/>
          </a:xfrm>
        </p:spPr>
        <p:txBody>
          <a:bodyPr/>
          <a:lstStyle/>
          <a:p>
            <a:r>
              <a:rPr lang="en-US" sz="3200" dirty="0" smtClean="0">
                <a:solidFill>
                  <a:srgbClr val="000000"/>
                </a:solidFill>
              </a:rPr>
              <a:t>Conclusions</a:t>
            </a:r>
            <a:endParaRPr lang="en-US" sz="3200" dirty="0">
              <a:solidFill>
                <a:srgbClr val="000000"/>
              </a:solidFill>
            </a:endParaRPr>
          </a:p>
        </p:txBody>
      </p:sp>
    </p:spTree>
    <p:extLst>
      <p:ext uri="{BB962C8B-B14F-4D97-AF65-F5344CB8AC3E}">
        <p14:creationId xmlns:p14="http://schemas.microsoft.com/office/powerpoint/2010/main" val="421479697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alphaModFix amt="32000"/>
          </a:blip>
          <a:stretch>
            <a:fillRect/>
          </a:stretch>
        </p:blipFill>
        <p:spPr>
          <a:xfrm>
            <a:off x="0" y="0"/>
            <a:ext cx="12192000" cy="6834293"/>
          </a:xfrm>
          <a:prstGeom prst="rect">
            <a:avLst/>
          </a:prstGeom>
        </p:spPr>
      </p:pic>
      <p:sp>
        <p:nvSpPr>
          <p:cNvPr id="2" name="Title 1"/>
          <p:cNvSpPr>
            <a:spLocks noGrp="1"/>
          </p:cNvSpPr>
          <p:nvPr>
            <p:ph type="title"/>
          </p:nvPr>
        </p:nvSpPr>
        <p:spPr>
          <a:xfrm>
            <a:off x="1489459" y="3625993"/>
            <a:ext cx="9532533" cy="2137308"/>
          </a:xfrm>
        </p:spPr>
        <p:txBody>
          <a:bodyPr/>
          <a:lstStyle/>
          <a:p>
            <a:r>
              <a:rPr lang="en-US" dirty="0" smtClean="0">
                <a:solidFill>
                  <a:srgbClr val="000000"/>
                </a:solidFill>
              </a:rPr>
              <a:t>Thank you!</a:t>
            </a:r>
            <a:br>
              <a:rPr lang="en-US" dirty="0" smtClean="0">
                <a:solidFill>
                  <a:srgbClr val="000000"/>
                </a:solidFill>
              </a:rPr>
            </a:br>
            <a:r>
              <a:rPr lang="en-US" dirty="0">
                <a:solidFill>
                  <a:srgbClr val="000000"/>
                </a:solidFill>
              </a:rPr>
              <a:t/>
            </a:r>
            <a:br>
              <a:rPr lang="en-US" dirty="0">
                <a:solidFill>
                  <a:srgbClr val="000000"/>
                </a:solidFill>
              </a:rPr>
            </a:br>
            <a:r>
              <a:rPr lang="en-US" dirty="0" smtClean="0">
                <a:solidFill>
                  <a:srgbClr val="000000"/>
                </a:solidFill>
              </a:rPr>
              <a:t/>
            </a:r>
            <a:br>
              <a:rPr lang="en-US" dirty="0" smtClean="0">
                <a:solidFill>
                  <a:srgbClr val="000000"/>
                </a:solidFill>
              </a:rPr>
            </a:br>
            <a:r>
              <a:rPr lang="en-US" dirty="0" smtClean="0">
                <a:solidFill>
                  <a:srgbClr val="000000"/>
                </a:solidFill>
              </a:rPr>
              <a:t>Questions?</a:t>
            </a:r>
            <a:endParaRPr lang="en-US" dirty="0">
              <a:solidFill>
                <a:srgbClr val="000000"/>
              </a:solidFill>
            </a:endParaRPr>
          </a:p>
        </p:txBody>
      </p:sp>
      <p:sp>
        <p:nvSpPr>
          <p:cNvPr id="6" name="Slide Number Placeholder 5"/>
          <p:cNvSpPr txBox="1">
            <a:spLocks/>
          </p:cNvSpPr>
          <p:nvPr/>
        </p:nvSpPr>
        <p:spPr>
          <a:xfrm>
            <a:off x="-281150" y="6570218"/>
            <a:ext cx="791809" cy="366183"/>
          </a:xfrm>
          <a:prstGeom prst="rect">
            <a:avLst/>
          </a:prstGeom>
        </p:spPr>
        <p:txBody>
          <a:bodyPr lIns="121917" tIns="60958" rIns="121917" bIns="60958"/>
          <a:lstStyle>
            <a:defPPr>
              <a:defRPr lang="en-US"/>
            </a:defPPr>
            <a:lvl1pPr algn="r" rtl="0" fontAlgn="base">
              <a:spcBef>
                <a:spcPct val="0"/>
              </a:spcBef>
              <a:spcAft>
                <a:spcPct val="0"/>
              </a:spcAft>
              <a:defRPr sz="800" kern="1200">
                <a:solidFill>
                  <a:srgbClr val="666666"/>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fld id="{7E993FB2-EC5E-684F-95B2-25F06CCD4945}" type="slidenum">
              <a:rPr lang="en-US" smtClean="0"/>
              <a:pPr/>
              <a:t>17</a:t>
            </a:fld>
            <a:r>
              <a:rPr lang="en-US">
                <a:solidFill>
                  <a:schemeClr val="accent1"/>
                </a:solidFill>
              </a:rPr>
              <a:t>  |</a:t>
            </a:r>
            <a:endParaRPr lang="en-US" dirty="0">
              <a:solidFill>
                <a:schemeClr val="accent1"/>
              </a:solidFill>
            </a:endParaRPr>
          </a:p>
        </p:txBody>
      </p:sp>
    </p:spTree>
    <p:extLst>
      <p:ext uri="{BB962C8B-B14F-4D97-AF65-F5344CB8AC3E}">
        <p14:creationId xmlns:p14="http://schemas.microsoft.com/office/powerpoint/2010/main" val="21170186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51735" y="714109"/>
            <a:ext cx="7344271" cy="584771"/>
          </a:xfrm>
          <a:prstGeom prst="rect">
            <a:avLst/>
          </a:prstGeom>
          <a:noFill/>
        </p:spPr>
        <p:txBody>
          <a:bodyPr wrap="square" lIns="121917" tIns="60958" rIns="121917" bIns="60958" rtlCol="0">
            <a:spAutoFit/>
          </a:bodyPr>
          <a:lstStyle/>
          <a:p>
            <a:r>
              <a:rPr lang="en-US" sz="3000" i="1" dirty="0" smtClean="0"/>
              <a:t>Financial Disclosures and Conflicts of Interest</a:t>
            </a:r>
            <a:endParaRPr lang="en-US" sz="3000" i="1" dirty="0"/>
          </a:p>
        </p:txBody>
      </p:sp>
      <p:pic>
        <p:nvPicPr>
          <p:cNvPr id="3" name="Picture 2"/>
          <p:cNvPicPr>
            <a:picLocks noChangeAspect="1"/>
          </p:cNvPicPr>
          <p:nvPr/>
        </p:nvPicPr>
        <p:blipFill>
          <a:blip r:embed="rId3"/>
          <a:stretch>
            <a:fillRect/>
          </a:stretch>
        </p:blipFill>
        <p:spPr>
          <a:xfrm>
            <a:off x="4541723" y="1972860"/>
            <a:ext cx="5080000" cy="2844800"/>
          </a:xfrm>
          <a:prstGeom prst="rect">
            <a:avLst/>
          </a:prstGeom>
        </p:spPr>
      </p:pic>
    </p:spTree>
    <p:extLst>
      <p:ext uri="{BB962C8B-B14F-4D97-AF65-F5344CB8AC3E}">
        <p14:creationId xmlns:p14="http://schemas.microsoft.com/office/powerpoint/2010/main" val="25976015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00"/>
                </a:solidFill>
              </a:rPr>
              <a:t>Objectives</a:t>
            </a:r>
            <a:endParaRPr lang="en-US" sz="3600" dirty="0">
              <a:solidFill>
                <a:srgbClr val="000000"/>
              </a:solidFill>
            </a:endParaRPr>
          </a:p>
        </p:txBody>
      </p:sp>
      <p:sp>
        <p:nvSpPr>
          <p:cNvPr id="4" name="Content Placeholder 3"/>
          <p:cNvSpPr>
            <a:spLocks noGrp="1"/>
          </p:cNvSpPr>
          <p:nvPr>
            <p:ph sz="quarter" idx="10"/>
          </p:nvPr>
        </p:nvSpPr>
        <p:spPr/>
        <p:txBody>
          <a:bodyPr>
            <a:normAutofit/>
          </a:bodyPr>
          <a:lstStyle/>
          <a:p>
            <a:pPr marL="342900" indent="-342900">
              <a:buFont typeface="Arial"/>
              <a:buChar char="•"/>
            </a:pPr>
            <a:r>
              <a:rPr lang="en-US" sz="2400" dirty="0" smtClean="0"/>
              <a:t>Appreciate what can contribute to challenging interactions</a:t>
            </a:r>
          </a:p>
          <a:p>
            <a:pPr marL="342900" indent="-342900">
              <a:buFont typeface="Arial"/>
              <a:buChar char="•"/>
            </a:pPr>
            <a:r>
              <a:rPr lang="en-US" sz="2400" dirty="0" smtClean="0"/>
              <a:t>Identify provider, system, and patient factors</a:t>
            </a:r>
          </a:p>
          <a:p>
            <a:pPr marL="342900" indent="-342900">
              <a:buFont typeface="Arial"/>
              <a:buChar char="•"/>
            </a:pPr>
            <a:r>
              <a:rPr lang="en-US" sz="2400" dirty="0" smtClean="0"/>
              <a:t>Discern what might be contributing to the patient’s presentation</a:t>
            </a:r>
          </a:p>
          <a:p>
            <a:pPr marL="342900" indent="-342900">
              <a:buFont typeface="Arial"/>
              <a:buChar char="•"/>
            </a:pPr>
            <a:r>
              <a:rPr lang="en-US" sz="2400" dirty="0" smtClean="0"/>
              <a:t>Identify ways to respond appropriately</a:t>
            </a:r>
            <a:endParaRPr lang="en-US" sz="2400" dirty="0"/>
          </a:p>
        </p:txBody>
      </p:sp>
    </p:spTree>
    <p:extLst>
      <p:ext uri="{BB962C8B-B14F-4D97-AF65-F5344CB8AC3E}">
        <p14:creationId xmlns:p14="http://schemas.microsoft.com/office/powerpoint/2010/main" val="1441237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61339" y="517935"/>
            <a:ext cx="10767617" cy="440291"/>
          </a:xfrm>
        </p:spPr>
        <p:txBody>
          <a:bodyPr/>
          <a:lstStyle/>
          <a:p>
            <a:r>
              <a:rPr lang="en-US" sz="3200" dirty="0" smtClean="0">
                <a:solidFill>
                  <a:schemeClr val="tx1"/>
                </a:solidFill>
              </a:rPr>
              <a:t>Not challenging patients but challenging situations</a:t>
            </a:r>
            <a:endParaRPr lang="en-US" sz="3200" dirty="0">
              <a:solidFill>
                <a:schemeClr val="tx1"/>
              </a:solidFill>
            </a:endParaRPr>
          </a:p>
        </p:txBody>
      </p:sp>
      <p:sp>
        <p:nvSpPr>
          <p:cNvPr id="4" name="Text Placeholder 3"/>
          <p:cNvSpPr>
            <a:spLocks noGrp="1"/>
          </p:cNvSpPr>
          <p:nvPr>
            <p:ph sz="quarter" idx="10"/>
          </p:nvPr>
        </p:nvSpPr>
        <p:spPr/>
        <p:txBody>
          <a:bodyPr>
            <a:normAutofit lnSpcReduction="10000"/>
          </a:bodyPr>
          <a:lstStyle/>
          <a:p>
            <a:pPr marL="171450" indent="-171450">
              <a:buFont typeface="Arial" panose="020B0604020202020204" pitchFamily="34" charset="0"/>
              <a:buChar char="•"/>
            </a:pPr>
            <a:r>
              <a:rPr lang="en-US" sz="2400" dirty="0" smtClean="0"/>
              <a:t>In any type of service profession, you will likely come across “difficult” encounters with people</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What might cause someone to be difficult in one situation might be different than in others</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a:t>As many as 15 percent of patient-physician encounters are rated as “difficult” by the physicians </a:t>
            </a:r>
            <a:r>
              <a:rPr lang="en-US" sz="2400" dirty="0" smtClean="0"/>
              <a:t>involved</a:t>
            </a:r>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r>
              <a:rPr lang="en-US" sz="2400" dirty="0" smtClean="0"/>
              <a:t>Providers’ </a:t>
            </a:r>
            <a:r>
              <a:rPr lang="en-US" sz="2400" dirty="0"/>
              <a:t>own attitudes and </a:t>
            </a:r>
            <a:r>
              <a:rPr lang="en-US" sz="2400" dirty="0" smtClean="0"/>
              <a:t>behaviors </a:t>
            </a:r>
            <a:r>
              <a:rPr lang="en-US" sz="2400" dirty="0"/>
              <a:t>may also contribute to difficult encounters with </a:t>
            </a:r>
            <a:r>
              <a:rPr lang="en-US" sz="2400" dirty="0" smtClean="0"/>
              <a:t>patients</a:t>
            </a:r>
            <a:endParaRPr lang="en-US" sz="2400" dirty="0" smtClean="0"/>
          </a:p>
          <a:p>
            <a:pPr marL="171450" indent="-171450">
              <a:buFont typeface="Arial" panose="020B0604020202020204" pitchFamily="34" charset="0"/>
              <a:buChar char="•"/>
            </a:pPr>
            <a:endParaRPr lang="en-US" sz="2400" dirty="0"/>
          </a:p>
          <a:p>
            <a:endParaRPr lang="en-US" sz="2400" dirty="0" smtClean="0"/>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endParaRPr lang="en-US" sz="2400" dirty="0" smtClean="0"/>
          </a:p>
          <a:p>
            <a:pPr marL="171450" indent="-171450">
              <a:buFont typeface="Arial" panose="020B0604020202020204" pitchFamily="34" charset="0"/>
              <a:buChar char="•"/>
            </a:pPr>
            <a:endParaRPr lang="en-US" sz="2400" dirty="0"/>
          </a:p>
          <a:p>
            <a:pPr marL="171450" indent="-1714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p:txBody>
      </p:sp>
      <p:sp>
        <p:nvSpPr>
          <p:cNvPr id="3" name="TextBox 2"/>
          <p:cNvSpPr txBox="1"/>
          <p:nvPr/>
        </p:nvSpPr>
        <p:spPr>
          <a:xfrm>
            <a:off x="315884" y="6276109"/>
            <a:ext cx="7556269" cy="276999"/>
          </a:xfrm>
          <a:prstGeom prst="rect">
            <a:avLst/>
          </a:prstGeom>
          <a:noFill/>
        </p:spPr>
        <p:txBody>
          <a:bodyPr wrap="square" rtlCol="0">
            <a:spAutoFit/>
          </a:bodyPr>
          <a:lstStyle/>
          <a:p>
            <a:r>
              <a:rPr lang="en-US" sz="1200" dirty="0"/>
              <a:t>Jackson JL, Kroenke K. </a:t>
            </a:r>
            <a:r>
              <a:rPr lang="en-US" sz="1200" dirty="0" smtClean="0"/>
              <a:t>1999</a:t>
            </a:r>
            <a:endParaRPr lang="en-US" sz="1200" dirty="0"/>
          </a:p>
        </p:txBody>
      </p:sp>
    </p:spTree>
    <p:extLst>
      <p:ext uri="{BB962C8B-B14F-4D97-AF65-F5344CB8AC3E}">
        <p14:creationId xmlns:p14="http://schemas.microsoft.com/office/powerpoint/2010/main" val="21008078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000000"/>
                </a:solidFill>
              </a:rPr>
              <a:t>Influences on the interaction</a:t>
            </a:r>
            <a:endParaRPr lang="en-US" sz="3600" dirty="0">
              <a:solidFill>
                <a:srgbClr val="000000"/>
              </a:solidFill>
            </a:endParaRPr>
          </a:p>
        </p:txBody>
      </p:sp>
      <p:sp>
        <p:nvSpPr>
          <p:cNvPr id="3" name="Content Placeholder 2"/>
          <p:cNvSpPr>
            <a:spLocks noGrp="1"/>
          </p:cNvSpPr>
          <p:nvPr>
            <p:ph sz="quarter" idx="10"/>
          </p:nvPr>
        </p:nvSpPr>
        <p:spPr/>
        <p:txBody>
          <a:bodyPr>
            <a:noAutofit/>
          </a:bodyPr>
          <a:lstStyle/>
          <a:p>
            <a:r>
              <a:rPr lang="en-US" sz="2800" dirty="0" smtClean="0"/>
              <a:t>Provider factors</a:t>
            </a:r>
          </a:p>
          <a:p>
            <a:pPr marL="342900" indent="-342900">
              <a:buFont typeface="Arial"/>
              <a:buChar char="•"/>
            </a:pPr>
            <a:r>
              <a:rPr lang="en-US" sz="2400" dirty="0" smtClean="0"/>
              <a:t>Caseload</a:t>
            </a:r>
          </a:p>
          <a:p>
            <a:pPr marL="342900" indent="-342900">
              <a:buFont typeface="Arial"/>
              <a:buChar char="•"/>
            </a:pPr>
            <a:r>
              <a:rPr lang="en-US" sz="2400" dirty="0" smtClean="0"/>
              <a:t>Burnout</a:t>
            </a:r>
          </a:p>
          <a:p>
            <a:pPr marL="342900" indent="-342900">
              <a:buFont typeface="Arial"/>
              <a:buChar char="•"/>
            </a:pPr>
            <a:r>
              <a:rPr lang="en-US" sz="2400" dirty="0" smtClean="0"/>
              <a:t>Level of experience/comfort</a:t>
            </a:r>
          </a:p>
          <a:p>
            <a:pPr marL="342900" indent="-342900">
              <a:buFont typeface="Arial"/>
              <a:buChar char="•"/>
            </a:pPr>
            <a:r>
              <a:rPr lang="en-US" sz="2400" dirty="0" smtClean="0"/>
              <a:t>Stimulus value</a:t>
            </a:r>
          </a:p>
          <a:p>
            <a:pPr marL="285750" indent="-285750">
              <a:buFont typeface="Arial" panose="020B0604020202020204" pitchFamily="34" charset="0"/>
              <a:buChar char="•"/>
            </a:pPr>
            <a:r>
              <a:rPr lang="en-US" sz="2400" dirty="0"/>
              <a:t>Feeling angry or </a:t>
            </a:r>
            <a:r>
              <a:rPr lang="en-US" sz="2400" dirty="0" smtClean="0"/>
              <a:t>defensive</a:t>
            </a:r>
            <a:endParaRPr lang="en-US" altLang="en-US" sz="2400" dirty="0"/>
          </a:p>
          <a:p>
            <a:pPr marL="285750" indent="-285750">
              <a:buFont typeface="Arial" panose="020B0604020202020204" pitchFamily="34" charset="0"/>
              <a:buChar char="•"/>
            </a:pPr>
            <a:r>
              <a:rPr lang="en-US" altLang="en-US" sz="2400" dirty="0"/>
              <a:t>Being distracted or time </a:t>
            </a:r>
            <a:r>
              <a:rPr lang="en-US" altLang="en-US" sz="2400" dirty="0" smtClean="0"/>
              <a:t>pressured</a:t>
            </a:r>
            <a:endParaRPr lang="en-US" sz="2400" dirty="0"/>
          </a:p>
          <a:p>
            <a:pPr marL="285750" indent="-285750">
              <a:buFont typeface="Arial" panose="020B0604020202020204" pitchFamily="34" charset="0"/>
              <a:buChar char="•"/>
            </a:pPr>
            <a:r>
              <a:rPr lang="en-US" sz="2400" dirty="0"/>
              <a:t>Reacting in a condescending </a:t>
            </a:r>
            <a:r>
              <a:rPr lang="en-US" sz="2400" dirty="0" smtClean="0"/>
              <a:t>way</a:t>
            </a:r>
            <a:endParaRPr lang="en-US" sz="2400" dirty="0"/>
          </a:p>
          <a:p>
            <a:pPr marL="285750" indent="-285750">
              <a:buFont typeface="Arial" panose="020B0604020202020204" pitchFamily="34" charset="0"/>
              <a:buChar char="•"/>
            </a:pPr>
            <a:r>
              <a:rPr lang="en-US" sz="2400" dirty="0"/>
              <a:t>“Blaming the patient</a:t>
            </a:r>
            <a:r>
              <a:rPr lang="en-US" sz="2400" dirty="0" smtClean="0"/>
              <a:t>”</a:t>
            </a:r>
          </a:p>
        </p:txBody>
      </p:sp>
      <p:sp>
        <p:nvSpPr>
          <p:cNvPr id="5" name="Content Placeholder 2"/>
          <p:cNvSpPr txBox="1">
            <a:spLocks/>
          </p:cNvSpPr>
          <p:nvPr/>
        </p:nvSpPr>
        <p:spPr>
          <a:xfrm>
            <a:off x="6996545" y="1683061"/>
            <a:ext cx="9441560" cy="448412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800" dirty="0" smtClean="0"/>
              <a:t>Health care system factors</a:t>
            </a:r>
          </a:p>
          <a:p>
            <a:pPr marL="342900" indent="-342900">
              <a:buFont typeface="Arial"/>
              <a:buChar char="•"/>
            </a:pPr>
            <a:r>
              <a:rPr lang="en-US" sz="2400" dirty="0" smtClean="0"/>
              <a:t>Staffing</a:t>
            </a:r>
          </a:p>
          <a:p>
            <a:pPr marL="342900" indent="-342900">
              <a:buFont typeface="Arial"/>
              <a:buChar char="•"/>
            </a:pPr>
            <a:r>
              <a:rPr lang="en-US" sz="2400" dirty="0" smtClean="0"/>
              <a:t>Cost/time pressure</a:t>
            </a:r>
          </a:p>
          <a:p>
            <a:pPr marL="342900" indent="-342900">
              <a:buFont typeface="Arial"/>
              <a:buChar char="•"/>
            </a:pPr>
            <a:r>
              <a:rPr lang="en-US" sz="2400" dirty="0" smtClean="0"/>
              <a:t>Space/environment</a:t>
            </a:r>
            <a:endParaRPr lang="en-US" sz="2400" dirty="0"/>
          </a:p>
        </p:txBody>
      </p:sp>
      <p:sp>
        <p:nvSpPr>
          <p:cNvPr id="6" name="TextBox 5"/>
          <p:cNvSpPr txBox="1"/>
          <p:nvPr/>
        </p:nvSpPr>
        <p:spPr>
          <a:xfrm>
            <a:off x="226432" y="6467302"/>
            <a:ext cx="6575368" cy="276999"/>
          </a:xfrm>
          <a:prstGeom prst="rect">
            <a:avLst/>
          </a:prstGeom>
          <a:noFill/>
        </p:spPr>
        <p:txBody>
          <a:bodyPr wrap="square" rtlCol="0">
            <a:spAutoFit/>
          </a:bodyPr>
          <a:lstStyle/>
          <a:p>
            <a:r>
              <a:rPr lang="en-US" sz="1200" dirty="0">
                <a:hlinkClick r:id="rId3"/>
              </a:rPr>
              <a:t>https://www.mdlinx.com/internal-medicine/article/</a:t>
            </a:r>
            <a:r>
              <a:rPr lang="en-US" sz="1200" dirty="0" smtClean="0">
                <a:hlinkClick r:id="rId3"/>
              </a:rPr>
              <a:t>2981</a:t>
            </a:r>
            <a:r>
              <a:rPr lang="en-US" sz="1200" dirty="0"/>
              <a:t>; Haas, et al., </a:t>
            </a:r>
            <a:r>
              <a:rPr lang="en-US" sz="1200" dirty="0" smtClean="0"/>
              <a:t>2005</a:t>
            </a:r>
            <a:endParaRPr lang="en-US" sz="1200" dirty="0"/>
          </a:p>
        </p:txBody>
      </p:sp>
    </p:spTree>
    <p:extLst>
      <p:ext uri="{BB962C8B-B14F-4D97-AF65-F5344CB8AC3E}">
        <p14:creationId xmlns:p14="http://schemas.microsoft.com/office/powerpoint/2010/main" val="24501231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solidFill>
                  <a:schemeClr val="tx1"/>
                </a:solidFill>
              </a:rPr>
              <a:t>Types of Difficult Patients </a:t>
            </a:r>
          </a:p>
        </p:txBody>
      </p:sp>
      <p:sp>
        <p:nvSpPr>
          <p:cNvPr id="4" name="Text Placeholder 3"/>
          <p:cNvSpPr>
            <a:spLocks noGrp="1"/>
          </p:cNvSpPr>
          <p:nvPr>
            <p:ph sz="quarter" idx="10"/>
          </p:nvPr>
        </p:nvSpPr>
        <p:spPr/>
        <p:txBody>
          <a:bodyPr/>
          <a:lstStyle/>
          <a:p>
            <a:r>
              <a:rPr lang="en-US" sz="3200" dirty="0" smtClean="0">
                <a:solidFill>
                  <a:srgbClr val="C00000"/>
                </a:solidFill>
              </a:rPr>
              <a:t>Demanders</a:t>
            </a:r>
          </a:p>
          <a:p>
            <a:endParaRPr lang="en-US" dirty="0" smtClean="0"/>
          </a:p>
          <a:p>
            <a:r>
              <a:rPr lang="en-US" sz="2400" dirty="0" smtClean="0"/>
              <a:t>Characteristics</a:t>
            </a:r>
            <a:r>
              <a:rPr lang="en-US" sz="2400" dirty="0"/>
              <a:t>:</a:t>
            </a:r>
          </a:p>
          <a:p>
            <a:pPr marL="457200" indent="-457200">
              <a:buFont typeface="Arial" panose="020B0604020202020204" pitchFamily="34" charset="0"/>
              <a:buChar char="•"/>
            </a:pPr>
            <a:r>
              <a:rPr lang="en-US" sz="2400" dirty="0" smtClean="0"/>
              <a:t>Never </a:t>
            </a:r>
            <a:r>
              <a:rPr lang="en-US" sz="2400" dirty="0"/>
              <a:t>satisfied with their care</a:t>
            </a:r>
          </a:p>
          <a:p>
            <a:pPr marL="457200" indent="-457200">
              <a:buFont typeface="Arial" panose="020B0604020202020204" pitchFamily="34" charset="0"/>
              <a:buChar char="•"/>
            </a:pPr>
            <a:r>
              <a:rPr lang="en-US" sz="2400" dirty="0" smtClean="0"/>
              <a:t>Try </a:t>
            </a:r>
            <a:r>
              <a:rPr lang="en-US" sz="2400" dirty="0"/>
              <a:t>to dictate their care</a:t>
            </a:r>
          </a:p>
          <a:p>
            <a:pPr marL="457200" indent="-457200">
              <a:buFont typeface="Arial" panose="020B0604020202020204" pitchFamily="34" charset="0"/>
              <a:buChar char="•"/>
            </a:pPr>
            <a:r>
              <a:rPr lang="en-US" sz="2400" dirty="0" smtClean="0"/>
              <a:t>Need </a:t>
            </a:r>
            <a:r>
              <a:rPr lang="en-US" sz="2400" dirty="0"/>
              <a:t>“faster” response times to their </a:t>
            </a:r>
            <a:r>
              <a:rPr lang="en-US" sz="2400" dirty="0" smtClean="0"/>
              <a:t>concerns</a:t>
            </a:r>
          </a:p>
          <a:p>
            <a:pPr marL="457200" indent="-457200">
              <a:buFont typeface="Arial" panose="020B0604020202020204" pitchFamily="34" charset="0"/>
              <a:buChar char="•"/>
            </a:pPr>
            <a:r>
              <a:rPr lang="en-US" sz="2400" dirty="0" smtClean="0"/>
              <a:t>May be verbally abusive to staff</a:t>
            </a:r>
          </a:p>
          <a:p>
            <a:pPr marL="457200" indent="-457200">
              <a:buFont typeface="Arial" panose="020B0604020202020204" pitchFamily="34" charset="0"/>
              <a:buChar char="•"/>
            </a:pPr>
            <a:r>
              <a:rPr lang="en-US" sz="2400" dirty="0" smtClean="0"/>
              <a:t>May be a temporary reaction to severe pain or </a:t>
            </a:r>
            <a:r>
              <a:rPr lang="en-US" sz="2400" dirty="0" smtClean="0"/>
              <a:t>symptoms</a:t>
            </a:r>
            <a:endParaRPr lang="en-US" sz="2800" dirty="0"/>
          </a:p>
          <a:p>
            <a:endParaRPr lang="en-US" dirty="0"/>
          </a:p>
        </p:txBody>
      </p:sp>
      <p:pic>
        <p:nvPicPr>
          <p:cNvPr id="5" name="Picture 4" descr="PERSPECTIVES-ANOTHER WAY TO VIEW: BULLYING PART 2: THE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1942" y="284018"/>
            <a:ext cx="2800350" cy="3048000"/>
          </a:xfrm>
          <a:prstGeom prst="rect">
            <a:avLst/>
          </a:prstGeom>
        </p:spPr>
      </p:pic>
      <p:sp>
        <p:nvSpPr>
          <p:cNvPr id="7" name="TextBox 6"/>
          <p:cNvSpPr txBox="1"/>
          <p:nvPr/>
        </p:nvSpPr>
        <p:spPr>
          <a:xfrm>
            <a:off x="374073" y="6434051"/>
            <a:ext cx="5769032" cy="276999"/>
          </a:xfrm>
          <a:prstGeom prst="rect">
            <a:avLst/>
          </a:prstGeom>
          <a:noFill/>
        </p:spPr>
        <p:txBody>
          <a:bodyPr wrap="square" rtlCol="0">
            <a:spAutoFit/>
          </a:bodyPr>
          <a:lstStyle/>
          <a:p>
            <a:r>
              <a:rPr lang="en-US" sz="1200" dirty="0">
                <a:hlinkClick r:id="rId4"/>
              </a:rPr>
              <a:t>https://www.mdlinx.com/internal-medicine/article/2981</a:t>
            </a:r>
            <a:endParaRPr lang="en-US" sz="1200" dirty="0"/>
          </a:p>
        </p:txBody>
      </p:sp>
    </p:spTree>
    <p:extLst>
      <p:ext uri="{BB962C8B-B14F-4D97-AF65-F5344CB8AC3E}">
        <p14:creationId xmlns:p14="http://schemas.microsoft.com/office/powerpoint/2010/main" val="89470077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solidFill>
                  <a:srgbClr val="000000"/>
                </a:solidFill>
              </a:rPr>
              <a:t>Types of Difficult Patients </a:t>
            </a:r>
          </a:p>
        </p:txBody>
      </p:sp>
      <p:sp>
        <p:nvSpPr>
          <p:cNvPr id="4" name="Text Placeholder 3"/>
          <p:cNvSpPr>
            <a:spLocks noGrp="1"/>
          </p:cNvSpPr>
          <p:nvPr>
            <p:ph sz="quarter" idx="10"/>
          </p:nvPr>
        </p:nvSpPr>
        <p:spPr/>
        <p:txBody>
          <a:bodyPr>
            <a:normAutofit fontScale="92500" lnSpcReduction="10000"/>
          </a:bodyPr>
          <a:lstStyle/>
          <a:p>
            <a:r>
              <a:rPr lang="en-US" sz="3200" dirty="0" smtClean="0">
                <a:solidFill>
                  <a:srgbClr val="C00000"/>
                </a:solidFill>
              </a:rPr>
              <a:t>“Hypochondriacs” (AKA “Frequent Flyers”)</a:t>
            </a:r>
            <a:endParaRPr lang="en-US" sz="3200" dirty="0">
              <a:solidFill>
                <a:srgbClr val="C00000"/>
              </a:solidFill>
            </a:endParaRPr>
          </a:p>
          <a:p>
            <a:endParaRPr lang="en-US" dirty="0" smtClean="0"/>
          </a:p>
          <a:p>
            <a:r>
              <a:rPr lang="en-US" sz="2600" dirty="0"/>
              <a:t>Characteristics:</a:t>
            </a:r>
          </a:p>
          <a:p>
            <a:pPr marL="457200" indent="-457200">
              <a:buFont typeface="Arial" panose="020B0604020202020204" pitchFamily="34" charset="0"/>
              <a:buChar char="•"/>
            </a:pPr>
            <a:r>
              <a:rPr lang="en-US" sz="2600" dirty="0" smtClean="0"/>
              <a:t>call </a:t>
            </a:r>
            <a:r>
              <a:rPr lang="en-US" sz="2600" dirty="0"/>
              <a:t>all the time with new medical problems</a:t>
            </a:r>
          </a:p>
          <a:p>
            <a:pPr marL="457200" indent="-457200">
              <a:buFont typeface="Arial" panose="020B0604020202020204" pitchFamily="34" charset="0"/>
              <a:buChar char="•"/>
            </a:pPr>
            <a:r>
              <a:rPr lang="en-US" sz="2600" dirty="0" smtClean="0"/>
              <a:t>fixate </a:t>
            </a:r>
            <a:r>
              <a:rPr lang="en-US" sz="2600" dirty="0"/>
              <a:t>on the miniscule symptoms</a:t>
            </a:r>
          </a:p>
          <a:p>
            <a:pPr marL="457200" indent="-457200">
              <a:buFont typeface="Arial" panose="020B0604020202020204" pitchFamily="34" charset="0"/>
              <a:buChar char="•"/>
            </a:pPr>
            <a:r>
              <a:rPr lang="en-US" sz="2600" dirty="0" smtClean="0"/>
              <a:t>not </a:t>
            </a:r>
            <a:r>
              <a:rPr lang="en-US" sz="2600" dirty="0"/>
              <a:t>convinced when things are normalized </a:t>
            </a:r>
          </a:p>
          <a:p>
            <a:pPr marL="457200" indent="-457200">
              <a:buFont typeface="Arial" panose="020B0604020202020204" pitchFamily="34" charset="0"/>
              <a:buChar char="•"/>
            </a:pPr>
            <a:r>
              <a:rPr lang="en-US" sz="2600" dirty="0" smtClean="0"/>
              <a:t>tend </a:t>
            </a:r>
            <a:r>
              <a:rPr lang="en-US" sz="2600" dirty="0"/>
              <a:t>to be comfortable in the sick </a:t>
            </a:r>
            <a:r>
              <a:rPr lang="en-US" sz="2600" dirty="0" smtClean="0"/>
              <a:t>role</a:t>
            </a:r>
          </a:p>
          <a:p>
            <a:pPr marL="457200" indent="-457200">
              <a:buFont typeface="Arial" panose="020B0604020202020204" pitchFamily="34" charset="0"/>
              <a:buChar char="•"/>
            </a:pPr>
            <a:r>
              <a:rPr lang="en-US" sz="2600" dirty="0"/>
              <a:t>t</a:t>
            </a:r>
            <a:r>
              <a:rPr lang="en-US" sz="2600" dirty="0" smtClean="0"/>
              <a:t>hey </a:t>
            </a:r>
            <a:r>
              <a:rPr lang="en-US" sz="2600" dirty="0"/>
              <a:t>often have “doctor-shopped” and likely have a history of multiple diagnostic </a:t>
            </a:r>
            <a:r>
              <a:rPr lang="en-US" sz="2600" dirty="0" smtClean="0"/>
              <a:t>tests</a:t>
            </a:r>
            <a:r>
              <a:rPr lang="en-US" sz="2600" dirty="0"/>
              <a:t> </a:t>
            </a:r>
            <a:r>
              <a:rPr lang="en-US" sz="2600" dirty="0" smtClean="0"/>
              <a:t>and medication allergies </a:t>
            </a:r>
            <a:endParaRPr lang="en-US" sz="2600" dirty="0"/>
          </a:p>
          <a:p>
            <a:r>
              <a:rPr lang="en-US" sz="2600" dirty="0"/>
              <a:t>	</a:t>
            </a:r>
          </a:p>
          <a:p>
            <a:endParaRPr lang="en-US" dirty="0"/>
          </a:p>
        </p:txBody>
      </p:sp>
      <p:pic>
        <p:nvPicPr>
          <p:cNvPr id="3" name="Picture 2" descr="Bombardment– | The Beat Dow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1861" y="517935"/>
            <a:ext cx="3278380" cy="3760149"/>
          </a:xfrm>
          <a:prstGeom prst="rect">
            <a:avLst/>
          </a:prstGeom>
        </p:spPr>
      </p:pic>
      <p:sp>
        <p:nvSpPr>
          <p:cNvPr id="5" name="TextBox 4"/>
          <p:cNvSpPr txBox="1"/>
          <p:nvPr/>
        </p:nvSpPr>
        <p:spPr>
          <a:xfrm>
            <a:off x="374073" y="6434051"/>
            <a:ext cx="5769032" cy="276999"/>
          </a:xfrm>
          <a:prstGeom prst="rect">
            <a:avLst/>
          </a:prstGeom>
          <a:noFill/>
        </p:spPr>
        <p:txBody>
          <a:bodyPr wrap="square" rtlCol="0">
            <a:spAutoFit/>
          </a:bodyPr>
          <a:lstStyle/>
          <a:p>
            <a:r>
              <a:rPr lang="en-US" sz="1200" dirty="0">
                <a:hlinkClick r:id="rId4"/>
              </a:rPr>
              <a:t>https://www.mdlinx.com/internal-medicine/article/2981</a:t>
            </a:r>
            <a:endParaRPr lang="en-US" sz="1200" dirty="0"/>
          </a:p>
        </p:txBody>
      </p:sp>
    </p:spTree>
    <p:extLst>
      <p:ext uri="{BB962C8B-B14F-4D97-AF65-F5344CB8AC3E}">
        <p14:creationId xmlns:p14="http://schemas.microsoft.com/office/powerpoint/2010/main" val="26609302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solidFill>
                  <a:srgbClr val="000000"/>
                </a:solidFill>
              </a:rPr>
              <a:t>Types of Difficult Patients </a:t>
            </a:r>
          </a:p>
        </p:txBody>
      </p:sp>
      <p:sp>
        <p:nvSpPr>
          <p:cNvPr id="4" name="Text Placeholder 3"/>
          <p:cNvSpPr>
            <a:spLocks noGrp="1"/>
          </p:cNvSpPr>
          <p:nvPr>
            <p:ph sz="quarter" idx="10"/>
          </p:nvPr>
        </p:nvSpPr>
        <p:spPr/>
        <p:txBody>
          <a:bodyPr/>
          <a:lstStyle/>
          <a:p>
            <a:r>
              <a:rPr lang="en-US" sz="3200" dirty="0" smtClean="0">
                <a:solidFill>
                  <a:srgbClr val="C00000"/>
                </a:solidFill>
              </a:rPr>
              <a:t>Avoiders</a:t>
            </a:r>
          </a:p>
          <a:p>
            <a:endParaRPr lang="en-US" dirty="0"/>
          </a:p>
          <a:p>
            <a:r>
              <a:rPr lang="en-US" sz="2400" dirty="0" smtClean="0"/>
              <a:t>Characteristics</a:t>
            </a:r>
          </a:p>
          <a:p>
            <a:pPr marL="457200" indent="-457200">
              <a:buFont typeface="Arial" panose="020B0604020202020204" pitchFamily="34" charset="0"/>
              <a:buChar char="•"/>
            </a:pPr>
            <a:r>
              <a:rPr lang="en-US" sz="2400" dirty="0" smtClean="0"/>
              <a:t>don’t return phone calls from the transplant team</a:t>
            </a:r>
          </a:p>
          <a:p>
            <a:pPr marL="457200" indent="-457200">
              <a:buFont typeface="Arial" panose="020B0604020202020204" pitchFamily="34" charset="0"/>
              <a:buChar char="•"/>
            </a:pPr>
            <a:r>
              <a:rPr lang="en-US" sz="2400" dirty="0" smtClean="0"/>
              <a:t>don’t call the transplant team when something meets criteria warranting a call</a:t>
            </a:r>
          </a:p>
          <a:p>
            <a:pPr marL="457200" indent="-457200">
              <a:buFont typeface="Arial" panose="020B0604020202020204" pitchFamily="34" charset="0"/>
              <a:buChar char="•"/>
            </a:pPr>
            <a:r>
              <a:rPr lang="en-US" sz="2400" dirty="0" smtClean="0"/>
              <a:t>only call when there’s a problem they perceived needs to be fixed</a:t>
            </a:r>
          </a:p>
          <a:p>
            <a:endParaRPr lang="en-US" sz="2400" dirty="0" smtClean="0"/>
          </a:p>
          <a:p>
            <a:endParaRPr lang="en-US" dirty="0" smtClean="0"/>
          </a:p>
          <a:p>
            <a:endParaRPr lang="en-US" dirty="0" smtClean="0"/>
          </a:p>
          <a:p>
            <a:endParaRPr lang="en-US" dirty="0"/>
          </a:p>
        </p:txBody>
      </p:sp>
      <p:pic>
        <p:nvPicPr>
          <p:cNvPr id="3" name="Picture 2" descr="Called It | The Wandering Min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51818" y="335280"/>
            <a:ext cx="2304271" cy="3145762"/>
          </a:xfrm>
          <a:prstGeom prst="rect">
            <a:avLst/>
          </a:prstGeom>
        </p:spPr>
      </p:pic>
      <p:sp>
        <p:nvSpPr>
          <p:cNvPr id="7" name="TextBox 6"/>
          <p:cNvSpPr txBox="1"/>
          <p:nvPr/>
        </p:nvSpPr>
        <p:spPr>
          <a:xfrm>
            <a:off x="374073" y="6434051"/>
            <a:ext cx="5769032" cy="276999"/>
          </a:xfrm>
          <a:prstGeom prst="rect">
            <a:avLst/>
          </a:prstGeom>
          <a:noFill/>
        </p:spPr>
        <p:txBody>
          <a:bodyPr wrap="square" rtlCol="0">
            <a:spAutoFit/>
          </a:bodyPr>
          <a:lstStyle/>
          <a:p>
            <a:r>
              <a:rPr lang="en-US" sz="1200" dirty="0">
                <a:hlinkClick r:id="rId4"/>
              </a:rPr>
              <a:t>https://www.mdlinx.com/internal-medicine/article/2981</a:t>
            </a:r>
            <a:endParaRPr lang="en-US" sz="1200" dirty="0"/>
          </a:p>
        </p:txBody>
      </p:sp>
    </p:spTree>
    <p:extLst>
      <p:ext uri="{BB962C8B-B14F-4D97-AF65-F5344CB8AC3E}">
        <p14:creationId xmlns:p14="http://schemas.microsoft.com/office/powerpoint/2010/main" val="59812568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200" dirty="0">
                <a:solidFill>
                  <a:srgbClr val="000000"/>
                </a:solidFill>
              </a:rPr>
              <a:t>Types of Difficult Patients </a:t>
            </a:r>
          </a:p>
        </p:txBody>
      </p:sp>
      <p:sp>
        <p:nvSpPr>
          <p:cNvPr id="4" name="Text Placeholder 3"/>
          <p:cNvSpPr>
            <a:spLocks noGrp="1"/>
          </p:cNvSpPr>
          <p:nvPr>
            <p:ph sz="quarter" idx="10"/>
          </p:nvPr>
        </p:nvSpPr>
        <p:spPr/>
        <p:txBody>
          <a:bodyPr/>
          <a:lstStyle/>
          <a:p>
            <a:r>
              <a:rPr lang="en-US" sz="3200" dirty="0" smtClean="0">
                <a:solidFill>
                  <a:srgbClr val="C00000"/>
                </a:solidFill>
              </a:rPr>
              <a:t>Manipulators</a:t>
            </a:r>
            <a:endParaRPr lang="en-US" sz="3200" dirty="0" smtClean="0">
              <a:solidFill>
                <a:srgbClr val="C00000"/>
              </a:solidFill>
            </a:endParaRPr>
          </a:p>
          <a:p>
            <a:endParaRPr lang="en-US" dirty="0"/>
          </a:p>
          <a:p>
            <a:r>
              <a:rPr lang="en-US" sz="2400" dirty="0" smtClean="0"/>
              <a:t>Characteristics</a:t>
            </a:r>
          </a:p>
          <a:p>
            <a:pPr marL="457200" indent="-457200">
              <a:buFont typeface="Arial" panose="020B0604020202020204" pitchFamily="34" charset="0"/>
              <a:buChar char="•"/>
            </a:pPr>
            <a:r>
              <a:rPr lang="en-US" sz="2400" dirty="0"/>
              <a:t>p</a:t>
            </a:r>
            <a:r>
              <a:rPr lang="en-US" sz="2400" dirty="0" smtClean="0"/>
              <a:t>lay on the guilt of others, threatening physical harm, </a:t>
            </a:r>
            <a:br>
              <a:rPr lang="en-US" sz="2400" dirty="0" smtClean="0"/>
            </a:br>
            <a:r>
              <a:rPr lang="en-US" sz="2400" dirty="0" smtClean="0"/>
              <a:t>legal action or suicide </a:t>
            </a:r>
          </a:p>
          <a:p>
            <a:pPr marL="457200" indent="-457200">
              <a:buFont typeface="Arial" panose="020B0604020202020204" pitchFamily="34" charset="0"/>
              <a:buChar char="•"/>
            </a:pPr>
            <a:r>
              <a:rPr lang="en-US" sz="2400" dirty="0" smtClean="0"/>
              <a:t>get fixated on what they want in the moment and can be impulsive </a:t>
            </a:r>
          </a:p>
          <a:p>
            <a:pPr marL="457200" indent="-457200">
              <a:buFont typeface="Arial" panose="020B0604020202020204" pitchFamily="34" charset="0"/>
              <a:buChar char="•"/>
            </a:pPr>
            <a:r>
              <a:rPr lang="en-US" sz="2400" dirty="0"/>
              <a:t>d</a:t>
            </a:r>
            <a:r>
              <a:rPr lang="en-US" sz="2400" dirty="0" smtClean="0"/>
              <a:t>o not disclose important details during the evaluation that then impact the working relationship afterwards</a:t>
            </a:r>
          </a:p>
          <a:p>
            <a:endParaRPr lang="en-US" dirty="0" smtClean="0"/>
          </a:p>
          <a:p>
            <a:endParaRPr lang="en-US" dirty="0" smtClean="0"/>
          </a:p>
          <a:p>
            <a:endParaRPr lang="en-US" dirty="0" smtClean="0"/>
          </a:p>
          <a:p>
            <a:endParaRPr lang="en-US" dirty="0"/>
          </a:p>
        </p:txBody>
      </p:sp>
      <p:pic>
        <p:nvPicPr>
          <p:cNvPr id="5" name="Picture 4" descr="Living With A Psychopath - When The Mask Slips.: Manipulatio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98844" y="423949"/>
            <a:ext cx="2426236" cy="3059084"/>
          </a:xfrm>
          <a:prstGeom prst="rect">
            <a:avLst/>
          </a:prstGeom>
        </p:spPr>
      </p:pic>
      <p:sp>
        <p:nvSpPr>
          <p:cNvPr id="3" name="TextBox 2"/>
          <p:cNvSpPr txBox="1"/>
          <p:nvPr/>
        </p:nvSpPr>
        <p:spPr>
          <a:xfrm>
            <a:off x="448887" y="6467369"/>
            <a:ext cx="5793971" cy="276999"/>
          </a:xfrm>
          <a:prstGeom prst="rect">
            <a:avLst/>
          </a:prstGeom>
          <a:noFill/>
        </p:spPr>
        <p:txBody>
          <a:bodyPr wrap="square" rtlCol="0">
            <a:spAutoFit/>
          </a:bodyPr>
          <a:lstStyle/>
          <a:p>
            <a:r>
              <a:rPr lang="en-US" sz="1200" dirty="0">
                <a:hlinkClick r:id="rId4"/>
              </a:rPr>
              <a:t>https://www.mdlinx.com/internal-medicine/article/2981</a:t>
            </a:r>
            <a:endParaRPr lang="en-US" sz="1200" dirty="0"/>
          </a:p>
        </p:txBody>
      </p:sp>
    </p:spTree>
    <p:extLst>
      <p:ext uri="{BB962C8B-B14F-4D97-AF65-F5344CB8AC3E}">
        <p14:creationId xmlns:p14="http://schemas.microsoft.com/office/powerpoint/2010/main" val="3809858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14108</TotalTime>
  <Words>1124</Words>
  <Application>Microsoft Macintosh PowerPoint</Application>
  <PresentationFormat>Custom</PresentationFormat>
  <Paragraphs>154</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Managing Challenging Patients  Kristy Engel, PsyD </vt:lpstr>
      <vt:lpstr>PowerPoint Presentation</vt:lpstr>
      <vt:lpstr>Objectives</vt:lpstr>
      <vt:lpstr>Not challenging patients but challenging situations</vt:lpstr>
      <vt:lpstr>Influences on the interaction</vt:lpstr>
      <vt:lpstr>Types of Difficult Patients </vt:lpstr>
      <vt:lpstr>Types of Difficult Patients </vt:lpstr>
      <vt:lpstr>Types of Difficult Patients </vt:lpstr>
      <vt:lpstr>Types of Difficult Patients </vt:lpstr>
      <vt:lpstr>In the situation…</vt:lpstr>
      <vt:lpstr>Patient Factors</vt:lpstr>
      <vt:lpstr>Patient Factors Cont.</vt:lpstr>
      <vt:lpstr>Patient Factors Cont.</vt:lpstr>
      <vt:lpstr>Step 3. Responding</vt:lpstr>
      <vt:lpstr>Step 3. Responding cont.</vt:lpstr>
      <vt:lpstr>Conclusions</vt:lpstr>
      <vt:lpstr>Thank you!   Questions?</vt:lpstr>
    </vt:vector>
  </TitlesOfParts>
  <Company>OSU Wexner Medical Center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Kuntz, Kristin</dc:creator>
  <cp:lastModifiedBy>K E</cp:lastModifiedBy>
  <cp:revision>62</cp:revision>
  <dcterms:created xsi:type="dcterms:W3CDTF">2019-05-06T20:14:48Z</dcterms:created>
  <dcterms:modified xsi:type="dcterms:W3CDTF">2022-10-13T02:04:31Z</dcterms:modified>
</cp:coreProperties>
</file>