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1"/>
  </p:notesMasterIdLst>
  <p:sldIdLst>
    <p:sldId id="279" r:id="rId2"/>
    <p:sldId id="295" r:id="rId3"/>
    <p:sldId id="315" r:id="rId4"/>
    <p:sldId id="310" r:id="rId5"/>
    <p:sldId id="305" r:id="rId6"/>
    <p:sldId id="314" r:id="rId7"/>
    <p:sldId id="321" r:id="rId8"/>
    <p:sldId id="331" r:id="rId9"/>
    <p:sldId id="339" r:id="rId10"/>
    <p:sldId id="340" r:id="rId11"/>
    <p:sldId id="341" r:id="rId12"/>
    <p:sldId id="303" r:id="rId13"/>
    <p:sldId id="342" r:id="rId14"/>
    <p:sldId id="343" r:id="rId15"/>
    <p:sldId id="276" r:id="rId16"/>
    <p:sldId id="336" r:id="rId17"/>
    <p:sldId id="338" r:id="rId18"/>
    <p:sldId id="291" r:id="rId19"/>
    <p:sldId id="292" r:id="rId20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6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64" autoAdjust="0"/>
  </p:normalViewPr>
  <p:slideViewPr>
    <p:cSldViewPr>
      <p:cViewPr varScale="1">
        <p:scale>
          <a:sx n="63" d="100"/>
          <a:sy n="63" d="100"/>
        </p:scale>
        <p:origin x="64" y="232"/>
      </p:cViewPr>
      <p:guideLst>
        <p:guide orient="horz" pos="2160"/>
        <p:guide pos="3840"/>
        <p:guide orient="horz" pos="36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BC7E05-83F9-41F8-B9AA-296DF2C2DF3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4B24467-16BF-41E2-A473-D9ACBDBCB8D1}">
      <dgm:prSet/>
      <dgm:spPr/>
      <dgm:t>
        <a:bodyPr/>
        <a:lstStyle/>
        <a:p>
          <a:r>
            <a:rPr lang="en-US"/>
            <a:t>Returning to the “scene” of the accident so to speak</a:t>
          </a:r>
        </a:p>
      </dgm:t>
    </dgm:pt>
    <dgm:pt modelId="{BC7084A0-7469-49DA-B05A-43978489EEEC}" type="parTrans" cxnId="{095EEF4F-9922-406D-9C12-B681D86CB1E3}">
      <dgm:prSet/>
      <dgm:spPr/>
      <dgm:t>
        <a:bodyPr/>
        <a:lstStyle/>
        <a:p>
          <a:endParaRPr lang="en-US"/>
        </a:p>
      </dgm:t>
    </dgm:pt>
    <dgm:pt modelId="{EBC2B2F1-BAE6-4931-8272-C0D2D5020016}" type="sibTrans" cxnId="{095EEF4F-9922-406D-9C12-B681D86CB1E3}">
      <dgm:prSet/>
      <dgm:spPr/>
      <dgm:t>
        <a:bodyPr/>
        <a:lstStyle/>
        <a:p>
          <a:endParaRPr lang="en-US"/>
        </a:p>
      </dgm:t>
    </dgm:pt>
    <dgm:pt modelId="{7280D2B4-5868-4EE0-90DF-4ED27B5219C5}">
      <dgm:prSet/>
      <dgm:spPr/>
      <dgm:t>
        <a:bodyPr/>
        <a:lstStyle/>
        <a:p>
          <a:r>
            <a:rPr lang="en-US"/>
            <a:t>Shattered the patient’s innocence of emotional &amp; physical well being</a:t>
          </a:r>
        </a:p>
      </dgm:t>
    </dgm:pt>
    <dgm:pt modelId="{72043008-DEC7-46F5-8536-1EF99AF6AD4B}" type="parTrans" cxnId="{1F130542-D5E8-4160-A1B4-FEA147745991}">
      <dgm:prSet/>
      <dgm:spPr/>
      <dgm:t>
        <a:bodyPr/>
        <a:lstStyle/>
        <a:p>
          <a:endParaRPr lang="en-US"/>
        </a:p>
      </dgm:t>
    </dgm:pt>
    <dgm:pt modelId="{1EA069EC-AEC3-48F0-A88F-5B049D460B5F}" type="sibTrans" cxnId="{1F130542-D5E8-4160-A1B4-FEA147745991}">
      <dgm:prSet/>
      <dgm:spPr/>
      <dgm:t>
        <a:bodyPr/>
        <a:lstStyle/>
        <a:p>
          <a:endParaRPr lang="en-US"/>
        </a:p>
      </dgm:t>
    </dgm:pt>
    <dgm:pt modelId="{5F1B78A4-32BC-4972-8CB4-28D1AC9BC9F2}">
      <dgm:prSet/>
      <dgm:spPr/>
      <dgm:t>
        <a:bodyPr/>
        <a:lstStyle/>
        <a:p>
          <a:r>
            <a:rPr lang="en-US"/>
            <a:t>What happens when they’re not “fighting for their life” anymore…</a:t>
          </a:r>
        </a:p>
      </dgm:t>
    </dgm:pt>
    <dgm:pt modelId="{643BBBFC-EBA8-46C7-8C2C-3499A9541FEE}" type="parTrans" cxnId="{FBE541C9-1B1E-4D99-814F-7CA01D5D59D4}">
      <dgm:prSet/>
      <dgm:spPr/>
      <dgm:t>
        <a:bodyPr/>
        <a:lstStyle/>
        <a:p>
          <a:endParaRPr lang="en-US"/>
        </a:p>
      </dgm:t>
    </dgm:pt>
    <dgm:pt modelId="{6E401A90-0700-4A80-A5BA-C6E5C0588F36}" type="sibTrans" cxnId="{FBE541C9-1B1E-4D99-814F-7CA01D5D59D4}">
      <dgm:prSet/>
      <dgm:spPr/>
      <dgm:t>
        <a:bodyPr/>
        <a:lstStyle/>
        <a:p>
          <a:endParaRPr lang="en-US"/>
        </a:p>
      </dgm:t>
    </dgm:pt>
    <dgm:pt modelId="{49CF9716-F76D-4E43-A0EE-F3AD63C318BE}">
      <dgm:prSet/>
      <dgm:spPr/>
      <dgm:t>
        <a:bodyPr/>
        <a:lstStyle/>
        <a:p>
          <a:r>
            <a:rPr lang="en-US"/>
            <a:t>But, they’re not “cured”…</a:t>
          </a:r>
        </a:p>
      </dgm:t>
    </dgm:pt>
    <dgm:pt modelId="{48497CAB-C6BA-4950-A415-A233CE1FAF96}" type="parTrans" cxnId="{E0F67E19-6F96-4360-B6BF-724C8964482E}">
      <dgm:prSet/>
      <dgm:spPr/>
      <dgm:t>
        <a:bodyPr/>
        <a:lstStyle/>
        <a:p>
          <a:endParaRPr lang="en-US"/>
        </a:p>
      </dgm:t>
    </dgm:pt>
    <dgm:pt modelId="{11B7F8EC-DDFE-413E-AE94-0759B6210A0B}" type="sibTrans" cxnId="{E0F67E19-6F96-4360-B6BF-724C8964482E}">
      <dgm:prSet/>
      <dgm:spPr/>
      <dgm:t>
        <a:bodyPr/>
        <a:lstStyle/>
        <a:p>
          <a:endParaRPr lang="en-US"/>
        </a:p>
      </dgm:t>
    </dgm:pt>
    <dgm:pt modelId="{70AAB6D3-26D1-4E67-A621-6A1556A18FDE}" type="pres">
      <dgm:prSet presAssocID="{7EBC7E05-83F9-41F8-B9AA-296DF2C2DF31}" presName="matrix" presStyleCnt="0">
        <dgm:presLayoutVars>
          <dgm:chMax val="1"/>
          <dgm:dir/>
          <dgm:resizeHandles val="exact"/>
        </dgm:presLayoutVars>
      </dgm:prSet>
      <dgm:spPr/>
    </dgm:pt>
    <dgm:pt modelId="{2674D0AC-292E-48FA-8D39-E8374C10C3FF}" type="pres">
      <dgm:prSet presAssocID="{7EBC7E05-83F9-41F8-B9AA-296DF2C2DF31}" presName="diamond" presStyleLbl="bgShp" presStyleIdx="0" presStyleCnt="1"/>
      <dgm:spPr/>
    </dgm:pt>
    <dgm:pt modelId="{E104601E-D005-427F-8DA2-87CCDFDF4D95}" type="pres">
      <dgm:prSet presAssocID="{7EBC7E05-83F9-41F8-B9AA-296DF2C2DF31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E903387-3EFC-43D3-8370-B1BAA32708C4}" type="pres">
      <dgm:prSet presAssocID="{7EBC7E05-83F9-41F8-B9AA-296DF2C2DF31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C14CC85-EB51-4E5E-8CBB-F51BA933CAE7}" type="pres">
      <dgm:prSet presAssocID="{7EBC7E05-83F9-41F8-B9AA-296DF2C2DF31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580D3A3-1B2F-41E7-9E4F-99A14616F1A4}" type="pres">
      <dgm:prSet presAssocID="{7EBC7E05-83F9-41F8-B9AA-296DF2C2DF31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6254204-52C0-46A0-B9F6-1773C14C8D70}" type="presOf" srcId="{7EBC7E05-83F9-41F8-B9AA-296DF2C2DF31}" destId="{70AAB6D3-26D1-4E67-A621-6A1556A18FDE}" srcOrd="0" destOrd="0" presId="urn:microsoft.com/office/officeart/2005/8/layout/matrix3"/>
    <dgm:cxn modelId="{E0F67E19-6F96-4360-B6BF-724C8964482E}" srcId="{7EBC7E05-83F9-41F8-B9AA-296DF2C2DF31}" destId="{49CF9716-F76D-4E43-A0EE-F3AD63C318BE}" srcOrd="3" destOrd="0" parTransId="{48497CAB-C6BA-4950-A415-A233CE1FAF96}" sibTransId="{11B7F8EC-DDFE-413E-AE94-0759B6210A0B}"/>
    <dgm:cxn modelId="{7DF88F5F-7F74-4BEB-AE2C-9A092575E327}" type="presOf" srcId="{84B24467-16BF-41E2-A473-D9ACBDBCB8D1}" destId="{E104601E-D005-427F-8DA2-87CCDFDF4D95}" srcOrd="0" destOrd="0" presId="urn:microsoft.com/office/officeart/2005/8/layout/matrix3"/>
    <dgm:cxn modelId="{1F130542-D5E8-4160-A1B4-FEA147745991}" srcId="{7EBC7E05-83F9-41F8-B9AA-296DF2C2DF31}" destId="{7280D2B4-5868-4EE0-90DF-4ED27B5219C5}" srcOrd="1" destOrd="0" parTransId="{72043008-DEC7-46F5-8536-1EF99AF6AD4B}" sibTransId="{1EA069EC-AEC3-48F0-A88F-5B049D460B5F}"/>
    <dgm:cxn modelId="{095EEF4F-9922-406D-9C12-B681D86CB1E3}" srcId="{7EBC7E05-83F9-41F8-B9AA-296DF2C2DF31}" destId="{84B24467-16BF-41E2-A473-D9ACBDBCB8D1}" srcOrd="0" destOrd="0" parTransId="{BC7084A0-7469-49DA-B05A-43978489EEEC}" sibTransId="{EBC2B2F1-BAE6-4931-8272-C0D2D5020016}"/>
    <dgm:cxn modelId="{9EFEA550-AE17-4F89-9D73-03444C313B58}" type="presOf" srcId="{49CF9716-F76D-4E43-A0EE-F3AD63C318BE}" destId="{1580D3A3-1B2F-41E7-9E4F-99A14616F1A4}" srcOrd="0" destOrd="0" presId="urn:microsoft.com/office/officeart/2005/8/layout/matrix3"/>
    <dgm:cxn modelId="{7F2D00AC-C35B-4DD5-ACAF-23982AC356A2}" type="presOf" srcId="{5F1B78A4-32BC-4972-8CB4-28D1AC9BC9F2}" destId="{FC14CC85-EB51-4E5E-8CBB-F51BA933CAE7}" srcOrd="0" destOrd="0" presId="urn:microsoft.com/office/officeart/2005/8/layout/matrix3"/>
    <dgm:cxn modelId="{FBE541C9-1B1E-4D99-814F-7CA01D5D59D4}" srcId="{7EBC7E05-83F9-41F8-B9AA-296DF2C2DF31}" destId="{5F1B78A4-32BC-4972-8CB4-28D1AC9BC9F2}" srcOrd="2" destOrd="0" parTransId="{643BBBFC-EBA8-46C7-8C2C-3499A9541FEE}" sibTransId="{6E401A90-0700-4A80-A5BA-C6E5C0588F36}"/>
    <dgm:cxn modelId="{F643D3E5-D9DF-4D5C-8374-7E5F78973E4A}" type="presOf" srcId="{7280D2B4-5868-4EE0-90DF-4ED27B5219C5}" destId="{2E903387-3EFC-43D3-8370-B1BAA32708C4}" srcOrd="0" destOrd="0" presId="urn:microsoft.com/office/officeart/2005/8/layout/matrix3"/>
    <dgm:cxn modelId="{DBB95CA4-D202-40D8-96BB-D4FA0BE93CE7}" type="presParOf" srcId="{70AAB6D3-26D1-4E67-A621-6A1556A18FDE}" destId="{2674D0AC-292E-48FA-8D39-E8374C10C3FF}" srcOrd="0" destOrd="0" presId="urn:microsoft.com/office/officeart/2005/8/layout/matrix3"/>
    <dgm:cxn modelId="{C545B0FF-EDF4-4F15-BEA2-2B0D5CAC0C83}" type="presParOf" srcId="{70AAB6D3-26D1-4E67-A621-6A1556A18FDE}" destId="{E104601E-D005-427F-8DA2-87CCDFDF4D95}" srcOrd="1" destOrd="0" presId="urn:microsoft.com/office/officeart/2005/8/layout/matrix3"/>
    <dgm:cxn modelId="{35600A8E-667F-44A0-AA9C-52B13D8AB84B}" type="presParOf" srcId="{70AAB6D3-26D1-4E67-A621-6A1556A18FDE}" destId="{2E903387-3EFC-43D3-8370-B1BAA32708C4}" srcOrd="2" destOrd="0" presId="urn:microsoft.com/office/officeart/2005/8/layout/matrix3"/>
    <dgm:cxn modelId="{B64DE5B2-4EFB-4EB4-B8BE-3231401AF5B7}" type="presParOf" srcId="{70AAB6D3-26D1-4E67-A621-6A1556A18FDE}" destId="{FC14CC85-EB51-4E5E-8CBB-F51BA933CAE7}" srcOrd="3" destOrd="0" presId="urn:microsoft.com/office/officeart/2005/8/layout/matrix3"/>
    <dgm:cxn modelId="{0BE2824D-92BF-4535-8885-F99296DBBA9F}" type="presParOf" srcId="{70AAB6D3-26D1-4E67-A621-6A1556A18FDE}" destId="{1580D3A3-1B2F-41E7-9E4F-99A14616F1A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D0AC-292E-48FA-8D39-E8374C10C3FF}">
      <dsp:nvSpPr>
        <dsp:cNvPr id="0" name=""/>
        <dsp:cNvSpPr/>
      </dsp:nvSpPr>
      <dsp:spPr>
        <a:xfrm>
          <a:off x="379476" y="0"/>
          <a:ext cx="5504687" cy="550468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4601E-D005-427F-8DA2-87CCDFDF4D95}">
      <dsp:nvSpPr>
        <dsp:cNvPr id="0" name=""/>
        <dsp:cNvSpPr/>
      </dsp:nvSpPr>
      <dsp:spPr>
        <a:xfrm>
          <a:off x="902421" y="522945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Returning to the “scene” of the accident so to speak</a:t>
          </a:r>
        </a:p>
      </dsp:txBody>
      <dsp:txXfrm>
        <a:off x="1007221" y="627745"/>
        <a:ext cx="1937228" cy="1937228"/>
      </dsp:txXfrm>
    </dsp:sp>
    <dsp:sp modelId="{2E903387-3EFC-43D3-8370-B1BAA32708C4}">
      <dsp:nvSpPr>
        <dsp:cNvPr id="0" name=""/>
        <dsp:cNvSpPr/>
      </dsp:nvSpPr>
      <dsp:spPr>
        <a:xfrm>
          <a:off x="3214390" y="522945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Shattered the patient’s innocence of emotional &amp; physical well being</a:t>
          </a:r>
        </a:p>
      </dsp:txBody>
      <dsp:txXfrm>
        <a:off x="3319190" y="627745"/>
        <a:ext cx="1937228" cy="1937228"/>
      </dsp:txXfrm>
    </dsp:sp>
    <dsp:sp modelId="{FC14CC85-EB51-4E5E-8CBB-F51BA933CAE7}">
      <dsp:nvSpPr>
        <dsp:cNvPr id="0" name=""/>
        <dsp:cNvSpPr/>
      </dsp:nvSpPr>
      <dsp:spPr>
        <a:xfrm>
          <a:off x="902421" y="2834914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happens when they’re not “fighting for their life” anymore…</a:t>
          </a:r>
        </a:p>
      </dsp:txBody>
      <dsp:txXfrm>
        <a:off x="1007221" y="2939714"/>
        <a:ext cx="1937228" cy="1937228"/>
      </dsp:txXfrm>
    </dsp:sp>
    <dsp:sp modelId="{1580D3A3-1B2F-41E7-9E4F-99A14616F1A4}">
      <dsp:nvSpPr>
        <dsp:cNvPr id="0" name=""/>
        <dsp:cNvSpPr/>
      </dsp:nvSpPr>
      <dsp:spPr>
        <a:xfrm>
          <a:off x="3214390" y="2834914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But, they’re not “cured”…</a:t>
          </a:r>
        </a:p>
      </dsp:txBody>
      <dsp:txXfrm>
        <a:off x="3319190" y="2939714"/>
        <a:ext cx="1937228" cy="1937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2499CD5-D962-4CE6-B084-B7B9F527C809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D2B2DFA-04F6-4713-86A1-47E95357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14924" y="1567537"/>
            <a:ext cx="11085097" cy="2387600"/>
          </a:xfrm>
        </p:spPr>
        <p:txBody>
          <a:bodyPr anchor="t"/>
          <a:lstStyle>
            <a:lvl1pPr algn="l">
              <a:defRPr sz="540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6958" y="2610852"/>
            <a:ext cx="9144000" cy="1311440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184" y="2862944"/>
            <a:ext cx="3237801" cy="315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89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52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 sz="4000"/>
            </a:lvl1pPr>
            <a:lvl2pPr marL="914400" indent="-457200">
              <a:defRPr sz="3600"/>
            </a:lvl2pPr>
            <a:lvl3pPr marL="1371600" indent="-457200">
              <a:defRPr sz="3200"/>
            </a:lvl3pPr>
            <a:lvl4pPr marL="1828800" indent="-457200">
              <a:defRPr sz="2800"/>
            </a:lvl4pPr>
            <a:lvl5pPr marL="2286000" indent="-457200"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356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 sz="4000"/>
            </a:lvl1pPr>
            <a:lvl2pPr marL="914400" indent="-457200">
              <a:defRPr sz="3600"/>
            </a:lvl2pPr>
            <a:lvl3pPr marL="1371600" indent="-457200">
              <a:defRPr sz="3200"/>
            </a:lvl3pPr>
            <a:lvl4pPr marL="1828800" indent="-457200">
              <a:defRPr sz="2800"/>
            </a:lvl4pPr>
            <a:lvl5pPr marL="2286000" indent="-457200"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24600"/>
            <a:ext cx="1905001" cy="29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486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76" y="365125"/>
            <a:ext cx="1218882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380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551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788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436" y="2438400"/>
            <a:ext cx="6016764" cy="165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807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53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9601200" y="4648200"/>
            <a:ext cx="2590801" cy="2209800"/>
            <a:chOff x="9601200" y="4648200"/>
            <a:chExt cx="2590801" cy="2209800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935" b="19355"/>
            <a:stretch/>
          </p:blipFill>
          <p:spPr>
            <a:xfrm>
              <a:off x="10058401" y="4953000"/>
              <a:ext cx="2133600" cy="19050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 userDrawn="1"/>
          </p:nvSpPr>
          <p:spPr>
            <a:xfrm>
              <a:off x="9601200" y="4648200"/>
              <a:ext cx="2590800" cy="2209800"/>
            </a:xfrm>
            <a:prstGeom prst="rect">
              <a:avLst/>
            </a:prstGeom>
            <a:solidFill>
              <a:schemeClr val="tx1">
                <a:alpha val="7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1343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697" r:id="rId2"/>
    <p:sldLayoutId id="214748370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kern="1200" cap="none" baseline="0">
          <a:solidFill>
            <a:schemeClr val="bg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40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860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sd.va.gov/PTSD/public/PTSD-overview/basics/how-common-is-ptsd.asp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sd.va.gov/professional/assessment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79" y="1219200"/>
            <a:ext cx="3669161" cy="35945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Transplant, PTSD &amp; COVID 19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-   one patient’s story of recovering </a:t>
            </a: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“well”</a:t>
            </a:r>
            <a:endParaRPr lang="en-US" sz="3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0570" y="493891"/>
            <a:ext cx="5306084" cy="5230634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0000"/>
              </a:solidFill>
              <a:latin typeface="+mn-lt"/>
              <a:cs typeface="+mn-cs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+mn-lt"/>
                <a:cs typeface="+mn-cs"/>
              </a:rPr>
              <a:t>Annette Humberson,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latin typeface="+mn-lt"/>
                <a:cs typeface="+mn-cs"/>
              </a:rPr>
              <a:t>LISW-S, CCTSW</a:t>
            </a:r>
          </a:p>
          <a:p>
            <a:pPr marL="342900" indent="-342900" algn="ctr">
              <a:buFontTx/>
              <a:buChar char="-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Transplant Social Work Manager, Transplant House of Cleveland</a:t>
            </a:r>
          </a:p>
          <a:p>
            <a:pPr marL="342900" indent="-342900" algn="ctr">
              <a:buFontTx/>
              <a:buChar char="-"/>
            </a:pPr>
            <a:endParaRPr lang="en-US" sz="240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Private MH therapist at </a:t>
            </a:r>
            <a:r>
              <a:rPr lang="en-US" sz="2400" dirty="0" err="1">
                <a:solidFill>
                  <a:srgbClr val="000000"/>
                </a:solidFill>
                <a:latin typeface="+mn-lt"/>
                <a:cs typeface="+mn-cs"/>
              </a:rPr>
              <a:t>PsychBC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 in Cleveland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Former Liver Transplant Social Worker, Cleveland Clinic </a:t>
            </a:r>
          </a:p>
          <a:p>
            <a:endParaRPr lang="en-US" sz="2400" dirty="0">
              <a:solidFill>
                <a:srgbClr val="000000"/>
              </a:solidFill>
              <a:latin typeface="+mn-lt"/>
              <a:cs typeface="+mn-cs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Oct. 16, 2020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OSOTC Symposium 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+mn-lt"/>
              <a:cs typeface="+mn-cs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pic>
        <p:nvPicPr>
          <p:cNvPr id="1026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598E0AB8-99F7-4EFF-A45B-AC0DB0A9D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304800"/>
            <a:ext cx="141985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864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A302BE-5CAC-47A3-A092-A2067ACBC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The Trauma begins…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4343-E451-4E19-94C8-6EF289137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362200"/>
            <a:ext cx="9833548" cy="342474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She did great for the first few days, but she clearly remembers when she was put back on the vent and there were problems – but neither her Mom or boyfriend could be here with her – she was alone </a:t>
            </a:r>
            <a:r>
              <a:rPr lang="en-US" sz="2400" dirty="0" err="1">
                <a:solidFill>
                  <a:srgbClr val="000000"/>
                </a:solidFill>
              </a:rPr>
              <a:t>and</a:t>
            </a:r>
            <a:r>
              <a:rPr lang="en-US" sz="2400" b="1" i="1" dirty="0" err="1">
                <a:solidFill>
                  <a:srgbClr val="000000"/>
                </a:solidFill>
                <a:latin typeface="Arial Black" panose="020B0A04020102020204" pitchFamily="34" charset="0"/>
              </a:rPr>
              <a:t>terrified</a:t>
            </a:r>
            <a:r>
              <a:rPr lang="en-US" sz="2400" b="1" i="1" dirty="0">
                <a:solidFill>
                  <a:srgbClr val="000000"/>
                </a:solidFill>
                <a:latin typeface="Arial Black" panose="020B0A04020102020204" pitchFamily="34" charset="0"/>
              </a:rPr>
              <a:t>!  </a:t>
            </a:r>
          </a:p>
          <a:p>
            <a:r>
              <a:rPr lang="en-US" sz="2400" dirty="0">
                <a:solidFill>
                  <a:srgbClr val="000000"/>
                </a:solidFill>
                <a:latin typeface="+mn-lt"/>
              </a:rPr>
              <a:t>Then she was given a medication that made her hallucinate: she saw bugs, thought they were crawling on her and didn’t know where she was, what was happening, and she became convinced she was going to die… </a:t>
            </a:r>
            <a:r>
              <a:rPr lang="en-US" sz="2400" u="sng" dirty="0">
                <a:solidFill>
                  <a:srgbClr val="000000"/>
                </a:solidFill>
                <a:latin typeface="+mn-lt"/>
              </a:rPr>
              <a:t>still no one who knows or loved her could be there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r>
              <a:rPr lang="en-US" sz="2400" dirty="0">
                <a:solidFill>
                  <a:srgbClr val="000000"/>
                </a:solidFill>
                <a:latin typeface="+mn-lt"/>
              </a:rPr>
              <a:t>The staff tried to comfort, but they were all strangers</a:t>
            </a:r>
          </a:p>
          <a:p>
            <a:endParaRPr lang="en-US" sz="2400" b="1" i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en-US" sz="2400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8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FF5BC-FC92-4A28-A6BF-2954DEF0D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Caregivers are not visitors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A6230-516A-4063-B030-6C1669C37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801866"/>
            <a:ext cx="6215058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Kim said, “I couldn’t remember things the care team told me, and I didn’t understand – I was so afraid – and I still am.  If my Mom or boyfriend could have been there, they know me – they would have known I wasn’t acting right.  They could have been my ears, and my voice, and a comfort... My Mom would have held my hand, and asked questions - But they weren’t allowed to be there to care for or speak for me.  I’ll never forget how trapped, vulnerable, and overwhelmed I felt down to my core.” </a:t>
            </a:r>
          </a:p>
        </p:txBody>
      </p:sp>
    </p:spTree>
    <p:extLst>
      <p:ext uri="{BB962C8B-B14F-4D97-AF65-F5344CB8AC3E}">
        <p14:creationId xmlns:p14="http://schemas.microsoft.com/office/powerpoint/2010/main" val="175736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3F9070-F9F8-43E2-A1BA-E0898059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Intended to keep us safe…But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A9975-2008-4657-9B65-0877FEDCB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514600"/>
            <a:ext cx="9833548" cy="327234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PTSD reactions:  Our body’s way of saying,  “Never again will I be abused, attacked or in danger.”  </a:t>
            </a:r>
          </a:p>
          <a:p>
            <a:r>
              <a:rPr lang="en-US" sz="2400" b="1" u="sng" dirty="0">
                <a:solidFill>
                  <a:srgbClr val="000000"/>
                </a:solidFill>
              </a:rPr>
              <a:t>Becomes a problem when: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the danger isn’t there anymore but the internal alarm keeps going off anyway</a:t>
            </a:r>
          </a:p>
          <a:p>
            <a:r>
              <a:rPr lang="en-US" sz="2400" b="1" u="sng" dirty="0">
                <a:solidFill>
                  <a:srgbClr val="000000"/>
                </a:solidFill>
              </a:rPr>
              <a:t>Becomes a problem when</a:t>
            </a:r>
            <a:r>
              <a:rPr lang="en-US" sz="2400" dirty="0">
                <a:solidFill>
                  <a:srgbClr val="000000"/>
                </a:solidFill>
              </a:rPr>
              <a:t>: patients don’t understand why they’re feeling the way they do, start to feel guilty or ashamed</a:t>
            </a:r>
          </a:p>
          <a:p>
            <a:r>
              <a:rPr lang="en-US" sz="2400" b="1" u="sng" dirty="0">
                <a:solidFill>
                  <a:srgbClr val="000000"/>
                </a:solidFill>
              </a:rPr>
              <a:t>Becomes a problem when:</a:t>
            </a:r>
            <a:r>
              <a:rPr lang="en-US" sz="2400" dirty="0">
                <a:solidFill>
                  <a:srgbClr val="000000"/>
                </a:solidFill>
              </a:rPr>
              <a:t>  patients try to suppress or avoid these thoughts &amp; emotions as well as things or places that cause the “dangerous” alarm to go off  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91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A953E-DDA9-41B4-AACC-6A4493C00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Today she…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BE799-92DF-4357-9914-38F500020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Is so grateful that a Psychiatrist was consulted and saw her daily – she came to trust her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Psychiatrist prescribed medication and referred her for counseling - she is seen weekly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Grateful for her new transplant and amazing physical health improvement, but feels guilty &amp; still afraid about the PTSD and slower mental health improvement</a:t>
            </a:r>
          </a:p>
        </p:txBody>
      </p:sp>
    </p:spTree>
    <p:extLst>
      <p:ext uri="{BB962C8B-B14F-4D97-AF65-F5344CB8AC3E}">
        <p14:creationId xmlns:p14="http://schemas.microsoft.com/office/powerpoint/2010/main" val="3686277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F79CFC8-9CB6-4FB1-96EE-B4FF3ABEE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4A6115-6299-4D85-AFBF-2868A449A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3096" y="728904"/>
            <a:ext cx="6350699" cy="399549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  <a:latin typeface="+mj-lt"/>
                <a:cs typeface="+mj-cs"/>
              </a:rPr>
              <a:t>Just because a patient is physically recovering well, does not mean they are mentally recovering well.</a:t>
            </a:r>
            <a:br>
              <a:rPr lang="en-US" sz="4000" dirty="0">
                <a:solidFill>
                  <a:schemeClr val="tx1"/>
                </a:solidFill>
                <a:latin typeface="+mj-lt"/>
                <a:cs typeface="+mj-cs"/>
              </a:rPr>
            </a:br>
            <a:br>
              <a:rPr lang="en-US" sz="4000" dirty="0">
                <a:solidFill>
                  <a:schemeClr val="tx1"/>
                </a:solidFill>
                <a:latin typeface="+mj-lt"/>
                <a:cs typeface="+mj-cs"/>
              </a:rPr>
            </a:br>
            <a:r>
              <a:rPr lang="en-US" sz="4000" dirty="0">
                <a:solidFill>
                  <a:schemeClr val="tx1"/>
                </a:solidFill>
                <a:latin typeface="+mj-lt"/>
                <a:cs typeface="+mj-cs"/>
              </a:rPr>
              <a:t>  Please ask them…</a:t>
            </a:r>
          </a:p>
        </p:txBody>
      </p:sp>
      <p:pic>
        <p:nvPicPr>
          <p:cNvPr id="9" name="Content Placeholder 8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EAB8D69C-39F0-41C4-A77A-7F7A35770B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695"/>
          <a:stretch/>
        </p:blipFill>
        <p:spPr>
          <a:xfrm>
            <a:off x="831987" y="728907"/>
            <a:ext cx="3806645" cy="540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434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Recognizing it as a possible problem before, during, or after a transplant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Normalizing it may help in 1-2 conversations or they may need professional help</a:t>
            </a:r>
          </a:p>
          <a:p>
            <a:r>
              <a:rPr lang="en-US" sz="2800" dirty="0">
                <a:solidFill>
                  <a:srgbClr val="000000"/>
                </a:solidFill>
              </a:rPr>
              <a:t>Can be grateful and afraid at the same time; can be physically improving, and mentally declining</a:t>
            </a:r>
          </a:p>
          <a:p>
            <a:r>
              <a:rPr lang="en-US" sz="2800" dirty="0">
                <a:solidFill>
                  <a:srgbClr val="000000"/>
                </a:solidFill>
              </a:rPr>
              <a:t>Psychiatry, SW, and Therapists for help </a:t>
            </a:r>
          </a:p>
        </p:txBody>
      </p:sp>
    </p:spTree>
    <p:extLst>
      <p:ext uri="{BB962C8B-B14F-4D97-AF65-F5344CB8AC3E}">
        <p14:creationId xmlns:p14="http://schemas.microsoft.com/office/powerpoint/2010/main" val="1694310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More thoughts &amp; ideas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-304800"/>
            <a:ext cx="5221224" cy="68580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“</a:t>
            </a:r>
            <a:r>
              <a:rPr lang="en-US" sz="2800" b="1" dirty="0">
                <a:solidFill>
                  <a:srgbClr val="000000"/>
                </a:solidFill>
              </a:rPr>
              <a:t>We don’t know what will happen, but our team will be with you every step of the way</a:t>
            </a:r>
            <a:r>
              <a:rPr lang="en-US" sz="2800" dirty="0">
                <a:solidFill>
                  <a:srgbClr val="000000"/>
                </a:solidFill>
              </a:rPr>
              <a:t>”</a:t>
            </a:r>
          </a:p>
          <a:p>
            <a:r>
              <a:rPr lang="en-US" sz="2800" dirty="0">
                <a:solidFill>
                  <a:srgbClr val="000000"/>
                </a:solidFill>
              </a:rPr>
              <a:t>Connecting them with another pre- or post transplant volunteer:  shared experiences and living an uncertain life</a:t>
            </a:r>
          </a:p>
          <a:p>
            <a:r>
              <a:rPr lang="en-US" sz="2800" dirty="0">
                <a:solidFill>
                  <a:srgbClr val="000000"/>
                </a:solidFill>
              </a:rPr>
              <a:t>Recognizing PTSD &amp; grief reactions, please refer for MH help if needed </a:t>
            </a:r>
          </a:p>
        </p:txBody>
      </p:sp>
    </p:spTree>
    <p:extLst>
      <p:ext uri="{BB962C8B-B14F-4D97-AF65-F5344CB8AC3E}">
        <p14:creationId xmlns:p14="http://schemas.microsoft.com/office/powerpoint/2010/main" val="1992035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84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A9C75D-D6EE-4EEB-B4D6-310D6DF93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+mj-lt"/>
                <a:cs typeface="+mj-cs"/>
              </a:rPr>
              <a:t>Thank you!</a:t>
            </a:r>
            <a:br>
              <a:rPr lang="en-US" sz="3600" dirty="0">
                <a:solidFill>
                  <a:srgbClr val="FFFFFF"/>
                </a:solidFill>
                <a:latin typeface="+mj-lt"/>
                <a:cs typeface="+mj-cs"/>
              </a:rPr>
            </a:br>
            <a:br>
              <a:rPr lang="en-US" sz="3600" dirty="0">
                <a:solidFill>
                  <a:srgbClr val="FFFFFF"/>
                </a:solidFill>
                <a:latin typeface="+mj-lt"/>
                <a:cs typeface="+mj-cs"/>
              </a:rPr>
            </a:br>
            <a:endParaRPr lang="en-US" sz="3600" dirty="0">
              <a:solidFill>
                <a:srgbClr val="FFFFFF"/>
              </a:solidFill>
              <a:latin typeface="+mj-lt"/>
              <a:cs typeface="+mj-cs"/>
            </a:endParaRPr>
          </a:p>
        </p:txBody>
      </p:sp>
      <p:sp>
        <p:nvSpPr>
          <p:cNvPr id="20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erson holding a sign&#10;&#10;Description automatically generated">
            <a:extLst>
              <a:ext uri="{FF2B5EF4-FFF2-40B4-BE49-F238E27FC236}">
                <a16:creationId xmlns:a16="http://schemas.microsoft.com/office/drawing/2014/main" id="{455A3A7A-A3BB-46BA-ABE4-894EF14614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0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  <p:pic>
        <p:nvPicPr>
          <p:cNvPr id="3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32F1D015-53C0-44C3-AF97-834BEC738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267" y="3054262"/>
            <a:ext cx="2439748" cy="14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487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63D2CAF-14E6-42A1-928A-237B82DBC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7728AE-0FBB-44CA-A340-AEC578B55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rgbClr val="000000"/>
                </a:solidFill>
              </a:rPr>
              <a:t>Surviving Transplantation; John Craven MD &amp; Susan Farrow, OT; Toronto, 1993</a:t>
            </a:r>
          </a:p>
          <a:p>
            <a:r>
              <a:rPr lang="en-US" sz="1700" dirty="0">
                <a:solidFill>
                  <a:srgbClr val="000000"/>
                </a:solidFill>
              </a:rPr>
              <a:t>Medical Crisis Counseling; Irene </a:t>
            </a:r>
            <a:r>
              <a:rPr lang="en-US" sz="1700" dirty="0" err="1">
                <a:solidFill>
                  <a:srgbClr val="000000"/>
                </a:solidFill>
              </a:rPr>
              <a:t>Pollin</a:t>
            </a:r>
            <a:r>
              <a:rPr lang="en-US" sz="1700" dirty="0">
                <a:solidFill>
                  <a:srgbClr val="000000"/>
                </a:solidFill>
              </a:rPr>
              <a:t> &amp; Susan Baird Kanaan; 1995.</a:t>
            </a:r>
          </a:p>
          <a:p>
            <a:r>
              <a:rPr lang="en-US" sz="1700" dirty="0">
                <a:solidFill>
                  <a:srgbClr val="000000"/>
                </a:solidFill>
              </a:rPr>
              <a:t>The DSM-5</a:t>
            </a:r>
            <a:r>
              <a:rPr lang="en-US" sz="1700" baseline="30000" dirty="0">
                <a:solidFill>
                  <a:srgbClr val="000000"/>
                </a:solidFill>
              </a:rPr>
              <a:t>®</a:t>
            </a:r>
            <a:r>
              <a:rPr lang="en-US" sz="1700" dirty="0">
                <a:solidFill>
                  <a:srgbClr val="000000"/>
                </a:solidFill>
              </a:rPr>
              <a:t> Diagnostic Criteria</a:t>
            </a:r>
          </a:p>
          <a:p>
            <a:r>
              <a:rPr lang="en-US" sz="1700" dirty="0">
                <a:solidFill>
                  <a:srgbClr val="000000"/>
                </a:solidFill>
              </a:rPr>
              <a:t>Growth after trauma:  Why are some people more resilient than others – and can it be taught?:  Leona Collier, Nov 2016; American Psychological Association.</a:t>
            </a:r>
          </a:p>
          <a:p>
            <a:r>
              <a:rPr lang="en-US" sz="1700" dirty="0">
                <a:solidFill>
                  <a:srgbClr val="000000"/>
                </a:solidFill>
                <a:hlinkClick r:id="rId3"/>
              </a:rPr>
              <a:t>http://www.ptsd.va.gov/PTSD/public/PTSD-overview/basics/how-common-is-ptsd.asp</a:t>
            </a:r>
            <a:endParaRPr lang="en-US" sz="1700" dirty="0">
              <a:solidFill>
                <a:srgbClr val="000000"/>
              </a:solidFill>
            </a:endParaRPr>
          </a:p>
          <a:p>
            <a:r>
              <a:rPr lang="en-US" sz="1700" dirty="0">
                <a:solidFill>
                  <a:srgbClr val="000000"/>
                </a:solidFill>
              </a:rPr>
              <a:t>Ehlers, A. &amp; Clark, D.M. (2000). A cognitive model of posttraumatic stress disorder, </a:t>
            </a:r>
            <a:r>
              <a:rPr lang="en-US" sz="1700" i="1" dirty="0">
                <a:solidFill>
                  <a:srgbClr val="000000"/>
                </a:solidFill>
              </a:rPr>
              <a:t>Behavior Research and Therapy 38</a:t>
            </a:r>
            <a:r>
              <a:rPr lang="en-US" sz="1700" dirty="0">
                <a:solidFill>
                  <a:srgbClr val="000000"/>
                </a:solidFill>
              </a:rPr>
              <a:t>, 319-345.</a:t>
            </a:r>
          </a:p>
        </p:txBody>
      </p:sp>
    </p:spTree>
    <p:extLst>
      <p:ext uri="{BB962C8B-B14F-4D97-AF65-F5344CB8AC3E}">
        <p14:creationId xmlns:p14="http://schemas.microsoft.com/office/powerpoint/2010/main" val="2820085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13F239F-5ED6-4309-B851-8F6F0EEE4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7D1D2F-1D56-49A0-B865-34708E722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Option B:  Facing Adversity, Building Resilience, and Finding Joy.  Sheryl Sandberg and Adam Grant, 2017.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National Center for PTSD websites, </a:t>
            </a:r>
            <a:r>
              <a:rPr lang="en-US" sz="2000" dirty="0">
                <a:solidFill>
                  <a:srgbClr val="000000"/>
                </a:solidFill>
                <a:hlinkClick r:id="rId3"/>
              </a:rPr>
              <a:t>www.ptsd.va.gov/professional/assessment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2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226" y="2514600"/>
            <a:ext cx="9833548" cy="3657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1).	To define PTSD using the DSM V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2).	To identify how PTSD could affect transplant patients, especially during the isolation of COVID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3).	To advocate for patients need to heal emotionally as well as physically after a transplant, and referrals for Mental Health care if they are emotionally struggling 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7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85A91D-2DE9-409D-B8EC-683696BEB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Posttraumatic Stress Disorder (PTSD)</a:t>
            </a:r>
            <a:br>
              <a:rPr lang="en-US" sz="3800" dirty="0">
                <a:solidFill>
                  <a:srgbClr val="FFFFFF"/>
                </a:solidFill>
              </a:rPr>
            </a:br>
            <a:r>
              <a:rPr lang="en-US" sz="3800" dirty="0">
                <a:solidFill>
                  <a:srgbClr val="FFFFFF"/>
                </a:solidFill>
              </a:rPr>
              <a:t>defined by: DSM-V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E84-4E61-4FDF-B1C0-8B8FF91DA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304800"/>
            <a:ext cx="5306084" cy="6400800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1).  </a:t>
            </a:r>
            <a:r>
              <a:rPr lang="en-US" sz="2000" b="1" u="sng" dirty="0">
                <a:solidFill>
                  <a:srgbClr val="000000"/>
                </a:solidFill>
              </a:rPr>
              <a:t>Exposure to trauma</a:t>
            </a:r>
            <a:r>
              <a:rPr lang="en-US" sz="2000" dirty="0">
                <a:solidFill>
                  <a:srgbClr val="000000"/>
                </a:solidFill>
              </a:rPr>
              <a:t>:  death or threat of death or injury</a:t>
            </a:r>
          </a:p>
          <a:p>
            <a:r>
              <a:rPr lang="en-US" sz="2000" dirty="0">
                <a:solidFill>
                  <a:srgbClr val="000000"/>
                </a:solidFill>
              </a:rPr>
              <a:t>2).  </a:t>
            </a:r>
            <a:r>
              <a:rPr lang="en-US" sz="2000" b="1" u="sng" dirty="0">
                <a:solidFill>
                  <a:srgbClr val="000000"/>
                </a:solidFill>
              </a:rPr>
              <a:t>Intrusive symptoms</a:t>
            </a:r>
            <a:r>
              <a:rPr lang="en-US" sz="2000" dirty="0">
                <a:solidFill>
                  <a:srgbClr val="000000"/>
                </a:solidFill>
              </a:rPr>
              <a:t>:  memories, flashbacks, psychological distress, physical distress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3).  </a:t>
            </a:r>
            <a:r>
              <a:rPr lang="en-US" sz="2000" b="1" u="sng" dirty="0">
                <a:solidFill>
                  <a:srgbClr val="000000"/>
                </a:solidFill>
              </a:rPr>
              <a:t>Avoidance</a:t>
            </a:r>
            <a:r>
              <a:rPr lang="en-US" sz="2000" dirty="0">
                <a:solidFill>
                  <a:srgbClr val="000000"/>
                </a:solidFill>
              </a:rPr>
              <a:t>: trying not to think about the trauma, avoiding places that remind you of it.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4).  </a:t>
            </a:r>
            <a:r>
              <a:rPr lang="en-US" sz="2000" b="1" u="sng" dirty="0">
                <a:solidFill>
                  <a:srgbClr val="000000"/>
                </a:solidFill>
              </a:rPr>
              <a:t>Negative alterations</a:t>
            </a:r>
            <a:r>
              <a:rPr lang="en-US" sz="2000" dirty="0">
                <a:solidFill>
                  <a:srgbClr val="000000"/>
                </a:solidFill>
              </a:rPr>
              <a:t>:  in thought and mood; amnesia, negative beliefs, distorted cognitions, lack of interest, detachment, estrangement from others, inability to experience positive emotions.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5).  </a:t>
            </a:r>
            <a:r>
              <a:rPr lang="en-US" sz="2000" b="1" u="sng" dirty="0">
                <a:solidFill>
                  <a:srgbClr val="000000"/>
                </a:solidFill>
              </a:rPr>
              <a:t>Arousal</a:t>
            </a:r>
            <a:r>
              <a:rPr lang="en-US" sz="2000" dirty="0">
                <a:solidFill>
                  <a:srgbClr val="000000"/>
                </a:solidFill>
              </a:rPr>
              <a:t>:  Irritability, angry outbursts, reckless behavior, hypervigilance, exaggerated startle, difficulty concentrating, insomnia.</a:t>
            </a:r>
          </a:p>
        </p:txBody>
      </p:sp>
    </p:spTree>
    <p:extLst>
      <p:ext uri="{BB962C8B-B14F-4D97-AF65-F5344CB8AC3E}">
        <p14:creationId xmlns:p14="http://schemas.microsoft.com/office/powerpoint/2010/main" val="56657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1"/>
            <a:ext cx="12192000" cy="228600"/>
          </a:xfrm>
        </p:spPr>
        <p:txBody>
          <a:bodyPr/>
          <a:lstStyle/>
          <a:p>
            <a:r>
              <a:rPr lang="en-US" sz="2800" dirty="0"/>
              <a:t>Causes of PTSD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1" y="685800"/>
            <a:ext cx="7315200" cy="5791200"/>
          </a:xfrm>
        </p:spPr>
      </p:pic>
      <p:sp>
        <p:nvSpPr>
          <p:cNvPr id="5" name="Down Arrow 4"/>
          <p:cNvSpPr/>
          <p:nvPr/>
        </p:nvSpPr>
        <p:spPr>
          <a:xfrm>
            <a:off x="6248400" y="2133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171" y="0"/>
            <a:ext cx="7935830" cy="6858000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6292014" y="1981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7539814" y="26521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600">
                <a:solidFill>
                  <a:srgbClr val="FFFFFF"/>
                </a:solidFill>
              </a:rPr>
              <a:t>How prevalent is it in transplant patients?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Nature and correlates of post-traumatic stress symptomatology in lung transplant recipients; Journal of Heart and Lung Transplantation; 2013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Background:  examining the burden of post-traumatic stress disorder PTSD symptoms</a:t>
            </a:r>
          </a:p>
        </p:txBody>
      </p:sp>
    </p:spTree>
    <p:extLst>
      <p:ext uri="{BB962C8B-B14F-4D97-AF65-F5344CB8AC3E}">
        <p14:creationId xmlns:p14="http://schemas.microsoft.com/office/powerpoint/2010/main" val="3303557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600">
                <a:solidFill>
                  <a:srgbClr val="FFFFFF"/>
                </a:solidFill>
              </a:rPr>
              <a:t>Study examination &amp; outcomes continued: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Methods:  lung transplant patients study between April 2008 to Feb 2010</a:t>
            </a:r>
          </a:p>
          <a:p>
            <a:r>
              <a:rPr lang="en-US" sz="2800" dirty="0">
                <a:solidFill>
                  <a:srgbClr val="000000"/>
                </a:solidFill>
              </a:rPr>
              <a:t>Results:  210 subjects; 12.6% of patients PTSD observed</a:t>
            </a:r>
          </a:p>
          <a:p>
            <a:r>
              <a:rPr lang="en-US" sz="2800" dirty="0">
                <a:solidFill>
                  <a:srgbClr val="000000"/>
                </a:solidFill>
              </a:rPr>
              <a:t>Conclusions:  PTSD in Lung </a:t>
            </a:r>
            <a:r>
              <a:rPr lang="en-US" sz="2800" dirty="0" err="1">
                <a:solidFill>
                  <a:srgbClr val="000000"/>
                </a:solidFill>
              </a:rPr>
              <a:t>Txp</a:t>
            </a:r>
            <a:r>
              <a:rPr lang="en-US" sz="2800" dirty="0">
                <a:solidFill>
                  <a:srgbClr val="000000"/>
                </a:solidFill>
              </a:rPr>
              <a:t> patients was TWO TIMES higher than the general population; future study endorsed</a:t>
            </a:r>
          </a:p>
        </p:txBody>
      </p:sp>
    </p:spTree>
    <p:extLst>
      <p:ext uri="{BB962C8B-B14F-4D97-AF65-F5344CB8AC3E}">
        <p14:creationId xmlns:p14="http://schemas.microsoft.com/office/powerpoint/2010/main" val="360621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sz="5200" dirty="0"/>
              <a:t>How can PTSD affect our </a:t>
            </a:r>
            <a:br>
              <a:rPr lang="en-US" sz="5200" dirty="0"/>
            </a:br>
            <a:r>
              <a:rPr lang="en-US" sz="5200" dirty="0"/>
              <a:t>transplant patients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5A83D5-093F-4A01-8C53-3FCD60ABC5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56160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464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When a Health Crisis Leads to PTSD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226" y="2590800"/>
            <a:ext cx="9833548" cy="39624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Long term anxiety and distress:  @ 19 </a:t>
            </a:r>
            <a:r>
              <a:rPr lang="en-US" sz="2800" dirty="0" err="1">
                <a:solidFill>
                  <a:srgbClr val="000000"/>
                </a:solidFill>
              </a:rPr>
              <a:t>yrs</a:t>
            </a:r>
            <a:r>
              <a:rPr lang="en-US" sz="2800" dirty="0">
                <a:solidFill>
                  <a:srgbClr val="000000"/>
                </a:solidFill>
              </a:rPr>
              <a:t> old, “I’m afraid to live, I’m afraid to hope – I really thought I was going to die.  Who says that won’t happen again”?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1 in 5 patients in the ICU have some PTSD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1 in 8 heart attack survivors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How much worse is this during COVID?</a:t>
            </a:r>
          </a:p>
        </p:txBody>
      </p:sp>
    </p:spTree>
    <p:extLst>
      <p:ext uri="{BB962C8B-B14F-4D97-AF65-F5344CB8AC3E}">
        <p14:creationId xmlns:p14="http://schemas.microsoft.com/office/powerpoint/2010/main" val="316351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6DFB002-B488-4D47-86EA-711FEA355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1"/>
            <a:ext cx="9833548" cy="123072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Kim:  new post lung transplant, during COVID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2C6438-B4DD-45C8-84C9-5F7B32D6D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438400"/>
            <a:ext cx="9833548" cy="3657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Kim – young woman in early 30’s, diagnosed 10 </a:t>
            </a:r>
            <a:r>
              <a:rPr lang="en-US" sz="2800" dirty="0" err="1">
                <a:solidFill>
                  <a:srgbClr val="000000"/>
                </a:solidFill>
              </a:rPr>
              <a:t>yrs</a:t>
            </a:r>
            <a:r>
              <a:rPr lang="en-US" sz="2800" dirty="0">
                <a:solidFill>
                  <a:srgbClr val="000000"/>
                </a:solidFill>
              </a:rPr>
              <a:t> ago with a chronic lung disease, told she might need a transplant someday</a:t>
            </a:r>
          </a:p>
          <a:p>
            <a:r>
              <a:rPr lang="en-US" sz="2800" dirty="0">
                <a:solidFill>
                  <a:srgbClr val="000000"/>
                </a:solidFill>
              </a:rPr>
              <a:t>Lived her life, worked full time, completely functional, no need for oxygen, loved her family &amp; friends, self-motivated</a:t>
            </a:r>
          </a:p>
          <a:p>
            <a:r>
              <a:rPr lang="en-US" sz="2800" dirty="0">
                <a:solidFill>
                  <a:srgbClr val="000000"/>
                </a:solidFill>
              </a:rPr>
              <a:t>Did well until Dec 2019, hospitalized March 2020, evaluated urgently, listed for transplant, </a:t>
            </a:r>
            <a:r>
              <a:rPr lang="en-US" sz="2800" dirty="0" err="1">
                <a:solidFill>
                  <a:srgbClr val="000000"/>
                </a:solidFill>
              </a:rPr>
              <a:t>tx</a:t>
            </a:r>
            <a:r>
              <a:rPr lang="en-US" sz="2800" dirty="0">
                <a:solidFill>
                  <a:srgbClr val="000000"/>
                </a:solidFill>
              </a:rPr>
              <a:t> April 2020</a:t>
            </a:r>
          </a:p>
          <a:p>
            <a:r>
              <a:rPr lang="en-US" sz="2800" dirty="0">
                <a:solidFill>
                  <a:srgbClr val="000000"/>
                </a:solidFill>
              </a:rPr>
              <a:t>Facetime with family daily pre-transplant, coping ok</a:t>
            </a:r>
          </a:p>
        </p:txBody>
      </p:sp>
    </p:spTree>
    <p:extLst>
      <p:ext uri="{BB962C8B-B14F-4D97-AF65-F5344CB8AC3E}">
        <p14:creationId xmlns:p14="http://schemas.microsoft.com/office/powerpoint/2010/main" val="96824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877BC"/>
      </a:accent1>
      <a:accent2>
        <a:srgbClr val="7AD0E7"/>
      </a:accent2>
      <a:accent3>
        <a:srgbClr val="F79647"/>
      </a:accent3>
      <a:accent4>
        <a:srgbClr val="F8C946"/>
      </a:accent4>
      <a:accent5>
        <a:srgbClr val="DBDBDB"/>
      </a:accent5>
      <a:accent6>
        <a:srgbClr val="1EC85A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1201</Words>
  <Application>Microsoft Office PowerPoint</Application>
  <PresentationFormat>Widescreen</PresentationFormat>
  <Paragraphs>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Arial Black</vt:lpstr>
      <vt:lpstr>Calibri</vt:lpstr>
      <vt:lpstr>1_Office Theme</vt:lpstr>
      <vt:lpstr> Transplant, PTSD &amp; COVID 19 -   one patient’s story of recovering “well”</vt:lpstr>
      <vt:lpstr>Objectives</vt:lpstr>
      <vt:lpstr>Posttraumatic Stress Disorder (PTSD) defined by: DSM-V</vt:lpstr>
      <vt:lpstr>Causes of PTSD</vt:lpstr>
      <vt:lpstr>How prevalent is it in transplant patients?</vt:lpstr>
      <vt:lpstr>Study examination &amp; outcomes continued:</vt:lpstr>
      <vt:lpstr>How can PTSD affect our  transplant patients</vt:lpstr>
      <vt:lpstr>When a Health Crisis Leads to PTSD</vt:lpstr>
      <vt:lpstr>Kim:  new post lung transplant, during COVID</vt:lpstr>
      <vt:lpstr>The Trauma begins… </vt:lpstr>
      <vt:lpstr>Caregivers are not visitors</vt:lpstr>
      <vt:lpstr>Intended to keep us safe…But</vt:lpstr>
      <vt:lpstr>Today she… </vt:lpstr>
      <vt:lpstr>Just because a patient is physically recovering well, does not mean they are mentally recovering well.    Please ask them…</vt:lpstr>
      <vt:lpstr>Key Takeaways</vt:lpstr>
      <vt:lpstr>More thoughts &amp; ideas</vt:lpstr>
      <vt:lpstr>Thank you!  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Transplant, PTSD &amp; COVID 19 -   the effect on patients</dc:title>
  <dc:creator>annetteh@transplanthouseofcleveland.org</dc:creator>
  <cp:lastModifiedBy>annetteh@transplanthouseofcleveland.org</cp:lastModifiedBy>
  <cp:revision>4</cp:revision>
  <dcterms:created xsi:type="dcterms:W3CDTF">2020-10-16T03:36:35Z</dcterms:created>
  <dcterms:modified xsi:type="dcterms:W3CDTF">2020-10-16T03:46:19Z</dcterms:modified>
</cp:coreProperties>
</file>