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3" r:id="rId2"/>
    <p:sldId id="289" r:id="rId3"/>
    <p:sldId id="290" r:id="rId4"/>
    <p:sldId id="259" r:id="rId5"/>
    <p:sldId id="261" r:id="rId6"/>
    <p:sldId id="286" r:id="rId7"/>
    <p:sldId id="260" r:id="rId8"/>
    <p:sldId id="258" r:id="rId9"/>
    <p:sldId id="277" r:id="rId10"/>
    <p:sldId id="284" r:id="rId11"/>
    <p:sldId id="262" r:id="rId12"/>
    <p:sldId id="281" r:id="rId13"/>
    <p:sldId id="282" r:id="rId14"/>
    <p:sldId id="263" r:id="rId15"/>
    <p:sldId id="267" r:id="rId16"/>
    <p:sldId id="268" r:id="rId17"/>
    <p:sldId id="264" r:id="rId18"/>
    <p:sldId id="269" r:id="rId19"/>
    <p:sldId id="270" r:id="rId20"/>
    <p:sldId id="271" r:id="rId21"/>
    <p:sldId id="272" r:id="rId22"/>
    <p:sldId id="291" r:id="rId23"/>
    <p:sldId id="294" r:id="rId24"/>
    <p:sldId id="288" r:id="rId25"/>
    <p:sldId id="287" r:id="rId26"/>
    <p:sldId id="292" r:id="rId27"/>
    <p:sldId id="293" r:id="rId28"/>
    <p:sldId id="273" r:id="rId29"/>
    <p:sldId id="274" r:id="rId30"/>
    <p:sldId id="275"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53" d="100"/>
          <a:sy n="53" d="100"/>
        </p:scale>
        <p:origin x="130" y="3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93765-13D7-452A-8885-9C0F7F2F031D}"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DE25F-B237-4541-8F2C-DE6926FC140A}" type="slidenum">
              <a:rPr lang="en-US" smtClean="0"/>
              <a:t>‹#›</a:t>
            </a:fld>
            <a:endParaRPr lang="en-US"/>
          </a:p>
        </p:txBody>
      </p:sp>
    </p:spTree>
    <p:extLst>
      <p:ext uri="{BB962C8B-B14F-4D97-AF65-F5344CB8AC3E}">
        <p14:creationId xmlns:p14="http://schemas.microsoft.com/office/powerpoint/2010/main" val="116196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Drop in March/early</a:t>
            </a:r>
            <a:r>
              <a:rPr lang="en-US" baseline="0" dirty="0"/>
              <a:t> April, but have rebounded to typical numbers by June.  Donors recovered by month were only lower than 2019’s numbers in the three months of March, April and May when things were so uncertain and testing was much less reliable than it is now.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4</a:t>
            </a:fld>
            <a:endParaRPr lang="en-US"/>
          </a:p>
        </p:txBody>
      </p:sp>
    </p:spTree>
    <p:extLst>
      <p:ext uri="{BB962C8B-B14F-4D97-AF65-F5344CB8AC3E}">
        <p14:creationId xmlns:p14="http://schemas.microsoft.com/office/powerpoint/2010/main" val="219067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deceased</a:t>
            </a:r>
            <a:r>
              <a:rPr lang="en-US" baseline="0" dirty="0"/>
              <a:t> donor transplant numbers followed the donor numbers, and you can see the same pattern of March/April drop and June/July recovery.  Kidney and liver are the top two lines, and the drop is more acute in those numbers, but all organs were impacted.  </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5</a:t>
            </a:fld>
            <a:endParaRPr lang="en-US"/>
          </a:p>
        </p:txBody>
      </p:sp>
    </p:spTree>
    <p:extLst>
      <p:ext uri="{BB962C8B-B14F-4D97-AF65-F5344CB8AC3E}">
        <p14:creationId xmlns:p14="http://schemas.microsoft.com/office/powerpoint/2010/main" val="12875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419950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shows the number of registrations</a:t>
            </a:r>
            <a:r>
              <a:rPr lang="en-US" baseline="0" dirty="0"/>
              <a:t> that are inactivated, and as you can see, there is a routine amount of this activity at all times. </a:t>
            </a:r>
          </a:p>
          <a:p>
            <a:endParaRPr lang="en-US" baseline="0" dirty="0"/>
          </a:p>
          <a:p>
            <a:r>
              <a:rPr lang="en-US" baseline="0" dirty="0"/>
              <a:t>Blue shows the number of </a:t>
            </a:r>
            <a:r>
              <a:rPr lang="en-US" baseline="0" dirty="0" err="1"/>
              <a:t>inactivations</a:t>
            </a:r>
            <a:r>
              <a:rPr lang="en-US" baseline="0" dirty="0"/>
              <a:t> that were coded as </a:t>
            </a:r>
            <a:r>
              <a:rPr lang="en-US" baseline="0" dirty="0" err="1"/>
              <a:t>Covid</a:t>
            </a:r>
            <a:r>
              <a:rPr lang="en-US" baseline="0" dirty="0"/>
              <a:t>-related.  We saw a large number of these during the early weeks of the event, but those have settled down are </a:t>
            </a:r>
            <a:r>
              <a:rPr lang="en-US" baseline="0" dirty="0" err="1"/>
              <a:t>are</a:t>
            </a:r>
            <a:r>
              <a:rPr lang="en-US" baseline="0" dirty="0"/>
              <a:t> very infrequent now. </a:t>
            </a:r>
          </a:p>
          <a:p>
            <a:endParaRPr lang="en-US" baseline="0" dirty="0"/>
          </a:p>
          <a:p>
            <a:r>
              <a:rPr lang="en-US" baseline="0" dirty="0"/>
              <a:t>The green line shows WL registrations.  Registrations dropped later than donors/</a:t>
            </a:r>
            <a:r>
              <a:rPr lang="en-US" baseline="0" dirty="0" err="1"/>
              <a:t>tranplants</a:t>
            </a:r>
            <a:r>
              <a:rPr lang="en-US" baseline="0" dirty="0"/>
              <a:t>, and rebounded later, but are now back on our expected budget pace.  </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a:p>
        </p:txBody>
      </p:sp>
    </p:spTree>
    <p:extLst>
      <p:ext uri="{BB962C8B-B14F-4D97-AF65-F5344CB8AC3E}">
        <p14:creationId xmlns:p14="http://schemas.microsoft.com/office/powerpoint/2010/main" val="400200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proposals were continuously</a:t>
            </a:r>
            <a:r>
              <a:rPr lang="en-US" baseline="0" dirty="0"/>
              <a:t> evaluated, along with monitoring data on their use, at the Executive Committee meetings on April 3, April 20, June 7, and July 30</a:t>
            </a:r>
          </a:p>
          <a:p>
            <a:r>
              <a:rPr lang="en-US" baseline="0" dirty="0"/>
              <a:t>-The three latter actions originally had an expiration date of September 30, 2020, but the executive committee voted to extend it to December 31, 2020 at their meeting on July 30</a:t>
            </a:r>
          </a:p>
          <a:p>
            <a:r>
              <a:rPr lang="en-US" baseline="0" dirty="0"/>
              <a:t>-This extension puts all emergency action expiration dates after the December Board of Directors meeting, so that they all have time for full Board evaluation</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25</a:t>
            </a:fld>
            <a:endParaRPr lang="en-US"/>
          </a:p>
        </p:txBody>
      </p:sp>
    </p:spTree>
    <p:extLst>
      <p:ext uri="{BB962C8B-B14F-4D97-AF65-F5344CB8AC3E}">
        <p14:creationId xmlns:p14="http://schemas.microsoft.com/office/powerpoint/2010/main" val="141150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6685" y="3810000"/>
            <a:ext cx="11076516" cy="753036"/>
          </a:xfrm>
        </p:spPr>
        <p:txBody>
          <a:bodyPr>
            <a:normAutofit/>
          </a:bodyPr>
          <a:lstStyle>
            <a:lvl1pPr marL="0" indent="0" algn="ctr">
              <a:spcBef>
                <a:spcPts val="300"/>
              </a:spcBef>
              <a:buNone/>
              <a:defRPr sz="2800" b="0" i="1">
                <a:solidFill>
                  <a:schemeClr val="bg2">
                    <a:lumMod val="25000"/>
                  </a:schemeClr>
                </a:solidFill>
                <a:latin typeface="Ubuntu" charset="0"/>
                <a:ea typeface="Ubuntu" charset="0"/>
                <a:cs typeface="Ubuntu"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
        <p:nvSpPr>
          <p:cNvPr id="5" name="Title 4"/>
          <p:cNvSpPr>
            <a:spLocks noGrp="1"/>
          </p:cNvSpPr>
          <p:nvPr>
            <p:ph type="title"/>
          </p:nvPr>
        </p:nvSpPr>
        <p:spPr/>
        <p:txBody>
          <a:bodyPr/>
          <a:lstStyle>
            <a:lvl1pPr>
              <a:defRPr>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195398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lvl1pPr marL="457200" indent="-457200">
              <a:buClr>
                <a:schemeClr val="bg2">
                  <a:lumMod val="25000"/>
                </a:schemeClr>
              </a:buClr>
              <a:buFont typeface="Wingdings" charset="2"/>
              <a:buChar char="§"/>
              <a:defRPr>
                <a:solidFill>
                  <a:schemeClr val="bg2">
                    <a:lumMod val="25000"/>
                  </a:schemeClr>
                </a:solidFill>
              </a:defRPr>
            </a:lvl1pPr>
            <a:lvl2pPr marL="571500" indent="-342900">
              <a:buClr>
                <a:schemeClr val="bg2">
                  <a:lumMod val="25000"/>
                </a:schemeClr>
              </a:buClr>
              <a:buFont typeface="Wingdings" charset="2"/>
              <a:buChar char="§"/>
              <a:defRPr>
                <a:solidFill>
                  <a:schemeClr val="bg2">
                    <a:lumMod val="25000"/>
                  </a:schemeClr>
                </a:solidFill>
              </a:defRPr>
            </a:lvl2pPr>
            <a:lvl3pPr marL="800100" indent="-342900">
              <a:buClr>
                <a:schemeClr val="bg2">
                  <a:lumMod val="25000"/>
                </a:schemeClr>
              </a:buClr>
              <a:buFont typeface="Wingdings" charset="2"/>
              <a:buChar char="§"/>
              <a:defRPr>
                <a:solidFill>
                  <a:schemeClr val="bg2">
                    <a:lumMod val="25000"/>
                  </a:schemeClr>
                </a:solidFill>
              </a:defRPr>
            </a:lvl3pPr>
            <a:lvl4pPr marL="1028700" indent="-342900">
              <a:buClr>
                <a:schemeClr val="bg2">
                  <a:lumMod val="25000"/>
                </a:schemeClr>
              </a:buClr>
              <a:buFont typeface="Wingdings" charset="2"/>
              <a:buChar char="§"/>
              <a:defRPr>
                <a:solidFill>
                  <a:schemeClr val="bg2">
                    <a:lumMod val="25000"/>
                  </a:schemeClr>
                </a:solidFill>
              </a:defRPr>
            </a:lvl4pPr>
            <a:lvl5pPr marL="1257300" indent="-342900">
              <a:buClr>
                <a:schemeClr val="bg2">
                  <a:lumMod val="25000"/>
                </a:schemeClr>
              </a:buClr>
              <a:buFont typeface="Wingdings" charset="2"/>
              <a:buChar cha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lvl1pPr>
              <a:defRPr>
                <a:solidFill>
                  <a:schemeClr val="bg2">
                    <a:lumMod val="25000"/>
                  </a:schemeClr>
                </a:solidFill>
              </a:defRPr>
            </a:lvl1p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1173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952E8-95AC-4E17-B04E-BB69308EA004}"/>
              </a:ext>
            </a:extLst>
          </p:cNvPr>
          <p:cNvSpPr>
            <a:spLocks noGrp="1"/>
          </p:cNvSpPr>
          <p:nvPr>
            <p:ph type="dt" sz="half" idx="10"/>
          </p:nvPr>
        </p:nvSpPr>
        <p:spPr/>
        <p:txBody>
          <a:bodyPr/>
          <a:lstStyle/>
          <a:p>
            <a:fld id="{0C2F55E3-ACAF-4B0A-8BD9-90AAFFBA6E72}" type="datetimeFigureOut">
              <a:rPr lang="en-US" smtClean="0"/>
              <a:t>10/14/2020</a:t>
            </a:fld>
            <a:endParaRPr lang="en-US"/>
          </a:p>
        </p:txBody>
      </p:sp>
      <p:sp>
        <p:nvSpPr>
          <p:cNvPr id="3" name="Footer Placeholder 2">
            <a:extLst>
              <a:ext uri="{FF2B5EF4-FFF2-40B4-BE49-F238E27FC236}">
                <a16:creationId xmlns:a16="http://schemas.microsoft.com/office/drawing/2014/main" id="{512AF029-CA22-4C44-98B5-14A9842912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9D1F57-D193-46C5-8569-D4D74DBE6BEB}"/>
              </a:ext>
            </a:extLst>
          </p:cNvPr>
          <p:cNvSpPr>
            <a:spLocks noGrp="1"/>
          </p:cNvSpPr>
          <p:nvPr>
            <p:ph type="sldNum" sz="quarter" idx="12"/>
          </p:nvPr>
        </p:nvSpPr>
        <p:spPr/>
        <p:txBody>
          <a:bodyPr/>
          <a:lstStyle/>
          <a:p>
            <a:fld id="{EE56F945-F3F1-4181-9AEE-CD9A31757575}" type="slidenum">
              <a:rPr lang="en-US" smtClean="0"/>
              <a:t>‹#›</a:t>
            </a:fld>
            <a:endParaRPr lang="en-US"/>
          </a:p>
        </p:txBody>
      </p:sp>
    </p:spTree>
    <p:extLst>
      <p:ext uri="{BB962C8B-B14F-4D97-AF65-F5344CB8AC3E}">
        <p14:creationId xmlns:p14="http://schemas.microsoft.com/office/powerpoint/2010/main" val="91643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lvl1pPr marL="457200" indent="-457200">
              <a:buClr>
                <a:schemeClr val="bg2">
                  <a:lumMod val="25000"/>
                </a:schemeClr>
              </a:buClr>
              <a:buFont typeface="Wingdings" charset="2"/>
              <a:buChar char="§"/>
              <a:defRPr>
                <a:solidFill>
                  <a:schemeClr val="tx1"/>
                </a:solidFill>
              </a:defRPr>
            </a:lvl1pPr>
            <a:lvl2pPr marL="576263" indent="-173038">
              <a:buClr>
                <a:schemeClr val="bg2">
                  <a:lumMod val="25000"/>
                </a:schemeClr>
              </a:buClr>
              <a:buFont typeface="Wingdings" charset="2"/>
              <a:buChar char="§"/>
              <a:defRPr>
                <a:solidFill>
                  <a:schemeClr val="bg2">
                    <a:lumMod val="25000"/>
                  </a:schemeClr>
                </a:solidFill>
              </a:defRPr>
            </a:lvl2pPr>
            <a:lvl3pPr marL="739775" indent="-163513">
              <a:buClr>
                <a:schemeClr val="bg2">
                  <a:lumMod val="25000"/>
                </a:schemeClr>
              </a:buClr>
              <a:buFont typeface="Wingdings" charset="2"/>
              <a:buChar char="§"/>
              <a:defRPr sz="1800">
                <a:solidFill>
                  <a:schemeClr val="bg2">
                    <a:lumMod val="25000"/>
                  </a:schemeClr>
                </a:solidFill>
              </a:defRPr>
            </a:lvl3pPr>
            <a:lvl4pPr marL="1028700" indent="-168275">
              <a:buClr>
                <a:schemeClr val="bg2">
                  <a:lumMod val="25000"/>
                </a:schemeClr>
              </a:buClr>
              <a:buFont typeface="Wingdings" charset="2"/>
              <a:buChar char="§"/>
              <a:defRPr sz="1600">
                <a:solidFill>
                  <a:schemeClr val="bg2">
                    <a:lumMod val="25000"/>
                  </a:schemeClr>
                </a:solidFill>
              </a:defRPr>
            </a:lvl4pPr>
            <a:lvl5pPr marL="1257300" indent="-168275">
              <a:buClr>
                <a:schemeClr val="bg2">
                  <a:lumMod val="25000"/>
                </a:schemeClr>
              </a:buClr>
              <a:buFont typeface="Wingdings" charset="2"/>
              <a:buChar char="§"/>
              <a:defRPr sz="14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lvl1pPr>
              <a:defRPr>
                <a:solidFill>
                  <a:schemeClr val="bg2">
                    <a:lumMod val="25000"/>
                  </a:schemeClr>
                </a:solidFill>
              </a:defRPr>
            </a:lvl1p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4256755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9951" y="6376616"/>
            <a:ext cx="2066826" cy="365125"/>
          </a:xfrm>
          <a:prstGeom prst="rect">
            <a:avLst/>
          </a:prstGeom>
          <a:noFill/>
        </p:spPr>
        <p:txBody>
          <a:bodyPr vert="horz" lIns="91440" tIns="45720" rIns="91440" bIns="45720" rtlCol="0" anchor="ctr"/>
          <a:lstStyle>
            <a:lvl1pPr algn="r">
              <a:defRPr sz="1400">
                <a:solidFill>
                  <a:schemeClr val="bg1"/>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2315546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spcBef>
          <a:spcPct val="0"/>
        </a:spcBef>
        <a:buNone/>
        <a:defRPr sz="4800" b="0" i="0" kern="1200">
          <a:solidFill>
            <a:schemeClr val="bg2">
              <a:lumMod val="25000"/>
            </a:schemeClr>
          </a:solidFill>
          <a:latin typeface="Ubuntu Medium" charset="0"/>
          <a:ea typeface="Ubuntu Medium" charset="0"/>
          <a:cs typeface="Ubuntu Medium" charset="0"/>
        </a:defRPr>
      </a:lvl1pPr>
    </p:titleStyle>
    <p:bodyStyle>
      <a:lvl1pPr marL="228600" indent="-228600" algn="l" defTabSz="914400" rtl="0" eaLnBrk="1" latinLnBrk="0" hangingPunct="1">
        <a:spcBef>
          <a:spcPts val="2000"/>
        </a:spcBef>
        <a:buClr>
          <a:schemeClr val="bg2">
            <a:lumMod val="25000"/>
          </a:schemeClr>
        </a:buClr>
        <a:buSzPct val="80000"/>
        <a:buFont typeface="Wingdings" charset="2"/>
        <a:buChar char="§"/>
        <a:defRPr sz="2800" b="0" i="0" kern="1200">
          <a:solidFill>
            <a:schemeClr val="bg2">
              <a:lumMod val="25000"/>
            </a:schemeClr>
          </a:solidFill>
          <a:latin typeface="Ubuntu" charset="0"/>
          <a:ea typeface="Ubuntu" charset="0"/>
          <a:cs typeface="Ubuntu" charset="0"/>
        </a:defRPr>
      </a:lvl1pPr>
      <a:lvl2pPr marL="4572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2pPr>
      <a:lvl3pPr marL="6858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3pPr>
      <a:lvl4pPr marL="9144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4pPr>
      <a:lvl5pPr marL="1143000" indent="-228600" algn="l" defTabSz="914400" rtl="0" eaLnBrk="1" latinLnBrk="0" hangingPunct="1">
        <a:spcBef>
          <a:spcPts val="600"/>
        </a:spcBef>
        <a:buClr>
          <a:schemeClr val="bg2">
            <a:lumMod val="25000"/>
          </a:schemeClr>
        </a:buClr>
        <a:buSzPct val="70000"/>
        <a:buFont typeface="Wingdings" charset="2"/>
        <a:buChar char="§"/>
        <a:defRPr sz="2000" b="0" i="0" kern="1200">
          <a:solidFill>
            <a:schemeClr val="bg2">
              <a:lumMod val="25000"/>
            </a:schemeClr>
          </a:solidFill>
          <a:latin typeface="Ubuntu" charset="0"/>
          <a:ea typeface="Ubuntu" charset="0"/>
          <a:cs typeface="Ubuntu"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C7BA-A16C-4FC6-8956-5A267B8DCA49}"/>
              </a:ext>
            </a:extLst>
          </p:cNvPr>
          <p:cNvSpPr txBox="1">
            <a:spLocks/>
          </p:cNvSpPr>
          <p:nvPr/>
        </p:nvSpPr>
        <p:spPr>
          <a:xfrm>
            <a:off x="634041" y="869204"/>
            <a:ext cx="10942608" cy="7008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kern="0" dirty="0">
                <a:solidFill>
                  <a:srgbClr val="000000"/>
                </a:solidFill>
                <a:latin typeface="Arial"/>
                <a:ea typeface="MS PGothic" panose="020B0600070205080204" pitchFamily="34" charset="-128"/>
              </a:rPr>
              <a:t>Impact of COVID-19 on Donor and Transplant Numbers: OPTN Update</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4" name="Subtitle 2">
            <a:extLst>
              <a:ext uri="{FF2B5EF4-FFF2-40B4-BE49-F238E27FC236}">
                <a16:creationId xmlns:a16="http://schemas.microsoft.com/office/drawing/2014/main" id="{21C420F4-8313-4C97-952A-8D86BE03D11C}"/>
              </a:ext>
            </a:extLst>
          </p:cNvPr>
          <p:cNvSpPr txBox="1">
            <a:spLocks/>
          </p:cNvSpPr>
          <p:nvPr/>
        </p:nvSpPr>
        <p:spPr>
          <a:xfrm>
            <a:off x="634042" y="3167649"/>
            <a:ext cx="10942607"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Arial" panose="020B0604020202020204" pitchFamily="34" charset="0"/>
                <a:cs typeface="Arial" panose="020B0604020202020204" pitchFamily="34" charset="0"/>
              </a:rPr>
              <a:t>David Klassen, M.D.</a:t>
            </a:r>
          </a:p>
          <a:p>
            <a:pPr marL="0" indent="0" algn="ctr">
              <a:buNone/>
            </a:pPr>
            <a:r>
              <a:rPr lang="en-US" dirty="0">
                <a:latin typeface="Arial" panose="020B0604020202020204" pitchFamily="34" charset="0"/>
                <a:cs typeface="Arial" panose="020B0604020202020204" pitchFamily="34" charset="0"/>
              </a:rPr>
              <a:t>Chief Medical Officer, UNOS</a:t>
            </a:r>
          </a:p>
          <a:p>
            <a:pPr marL="0" indent="0" algn="ctr">
              <a:buNone/>
            </a:pPr>
            <a:r>
              <a:rPr lang="en-US" dirty="0" smtClean="0">
                <a:latin typeface="Arial" panose="020B0604020202020204" pitchFamily="34" charset="0"/>
                <a:cs typeface="Arial" panose="020B0604020202020204" pitchFamily="34" charset="0"/>
              </a:rPr>
              <a:t>October 16, </a:t>
            </a:r>
            <a:r>
              <a:rPr lang="en-US"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329976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867" y="1007242"/>
            <a:ext cx="10503544" cy="5251772"/>
          </a:xfrm>
        </p:spPr>
      </p:pic>
      <p:sp>
        <p:nvSpPr>
          <p:cNvPr id="3" name="Title 2"/>
          <p:cNvSpPr>
            <a:spLocks noGrp="1"/>
          </p:cNvSpPr>
          <p:nvPr>
            <p:ph type="title"/>
          </p:nvPr>
        </p:nvSpPr>
        <p:spPr/>
        <p:txBody>
          <a:bodyPr/>
          <a:lstStyle/>
          <a:p>
            <a:r>
              <a:rPr lang="en-US" sz="3200" b="1" dirty="0"/>
              <a:t>Deceased Donor Discard Rate by Week</a:t>
            </a:r>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spTree>
    <p:extLst>
      <p:ext uri="{BB962C8B-B14F-4D97-AF65-F5344CB8AC3E}">
        <p14:creationId xmlns:p14="http://schemas.microsoft.com/office/powerpoint/2010/main" val="218751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005" y="1082430"/>
            <a:ext cx="7087271" cy="5101396"/>
          </a:xfrm>
        </p:spPr>
      </p:pic>
      <p:sp>
        <p:nvSpPr>
          <p:cNvPr id="3" name="Title 2"/>
          <p:cNvSpPr>
            <a:spLocks noGrp="1"/>
          </p:cNvSpPr>
          <p:nvPr>
            <p:ph type="title"/>
          </p:nvPr>
        </p:nvSpPr>
        <p:spPr>
          <a:xfrm>
            <a:off x="2243997" y="0"/>
            <a:ext cx="11654804" cy="850932"/>
          </a:xfrm>
        </p:spPr>
        <p:txBody>
          <a:bodyPr/>
          <a:lstStyle/>
          <a:p>
            <a:r>
              <a:rPr lang="en-US" sz="3200" b="1" dirty="0"/>
              <a:t>Map of Geographic Regions for this Analysis</a:t>
            </a:r>
          </a:p>
        </p:txBody>
      </p:sp>
      <p:sp>
        <p:nvSpPr>
          <p:cNvPr id="4" name="Slide Number Placeholder 3"/>
          <p:cNvSpPr>
            <a:spLocks noGrp="1"/>
          </p:cNvSpPr>
          <p:nvPr>
            <p:ph type="sldNum" sz="quarter" idx="4"/>
          </p:nvPr>
        </p:nvSpPr>
        <p:spPr>
          <a:xfrm>
            <a:off x="9729951" y="6376616"/>
            <a:ext cx="206682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263116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867" y="1007242"/>
            <a:ext cx="10503544" cy="5251772"/>
          </a:xfrm>
        </p:spPr>
      </p:pic>
      <p:sp>
        <p:nvSpPr>
          <p:cNvPr id="3" name="Title 2"/>
          <p:cNvSpPr>
            <a:spLocks noGrp="1"/>
          </p:cNvSpPr>
          <p:nvPr>
            <p:ph type="title"/>
          </p:nvPr>
        </p:nvSpPr>
        <p:spPr/>
        <p:txBody>
          <a:bodyPr/>
          <a:lstStyle/>
          <a:p>
            <a:r>
              <a:rPr lang="en-US" sz="3200" dirty="0"/>
              <a:t>Deceased Donors Recovered by Week and Geography</a:t>
            </a:r>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spTree>
    <p:extLst>
      <p:ext uri="{BB962C8B-B14F-4D97-AF65-F5344CB8AC3E}">
        <p14:creationId xmlns:p14="http://schemas.microsoft.com/office/powerpoint/2010/main" val="67596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867" y="1007242"/>
            <a:ext cx="10503544" cy="5251772"/>
          </a:xfrm>
        </p:spPr>
      </p:pic>
      <p:sp>
        <p:nvSpPr>
          <p:cNvPr id="3" name="Title 2"/>
          <p:cNvSpPr>
            <a:spLocks noGrp="1"/>
          </p:cNvSpPr>
          <p:nvPr>
            <p:ph type="title"/>
          </p:nvPr>
        </p:nvSpPr>
        <p:spPr/>
        <p:txBody>
          <a:bodyPr/>
          <a:lstStyle/>
          <a:p>
            <a:r>
              <a:rPr lang="en-US" sz="3200" dirty="0"/>
              <a:t>Living Donor Transplants by Week, Geography, and Organ Type</a:t>
            </a:r>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Tree>
    <p:extLst>
      <p:ext uri="{BB962C8B-B14F-4D97-AF65-F5344CB8AC3E}">
        <p14:creationId xmlns:p14="http://schemas.microsoft.com/office/powerpoint/2010/main" val="65249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C601-D5C9-4FAB-AF8E-C735A9F5C520}"/>
              </a:ext>
            </a:extLst>
          </p:cNvPr>
          <p:cNvSpPr>
            <a:spLocks noGrp="1"/>
          </p:cNvSpPr>
          <p:nvPr>
            <p:ph type="title"/>
          </p:nvPr>
        </p:nvSpPr>
        <p:spPr>
          <a:xfrm>
            <a:off x="3045452" y="-27709"/>
            <a:ext cx="11654804" cy="850932"/>
          </a:xfrm>
        </p:spPr>
        <p:txBody>
          <a:bodyPr>
            <a:normAutofit/>
          </a:bodyPr>
          <a:lstStyle/>
          <a:p>
            <a:r>
              <a:rPr lang="en-US" sz="3200" dirty="0">
                <a:latin typeface="+mn-lt"/>
              </a:rPr>
              <a:t>Overall Kidney Transplant Rate</a:t>
            </a:r>
          </a:p>
        </p:txBody>
      </p:sp>
      <p:pic>
        <p:nvPicPr>
          <p:cNvPr id="5" name="Content Placeholder 4">
            <a:extLst>
              <a:ext uri="{FF2B5EF4-FFF2-40B4-BE49-F238E27FC236}">
                <a16:creationId xmlns:a16="http://schemas.microsoft.com/office/drawing/2014/main" id="{3BAD7E4E-B0DE-40B0-A51F-E4619C8E1A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2437" y="872836"/>
            <a:ext cx="8201890" cy="5250873"/>
          </a:xfrm>
        </p:spPr>
      </p:pic>
    </p:spTree>
    <p:extLst>
      <p:ext uri="{BB962C8B-B14F-4D97-AF65-F5344CB8AC3E}">
        <p14:creationId xmlns:p14="http://schemas.microsoft.com/office/powerpoint/2010/main" val="371402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EF9E-7B12-4EAE-BA1D-4BCDA99BD199}"/>
              </a:ext>
            </a:extLst>
          </p:cNvPr>
          <p:cNvSpPr>
            <a:spLocks noGrp="1"/>
          </p:cNvSpPr>
          <p:nvPr>
            <p:ph type="title"/>
          </p:nvPr>
        </p:nvSpPr>
        <p:spPr>
          <a:xfrm>
            <a:off x="2832496" y="-181430"/>
            <a:ext cx="10515600" cy="1325563"/>
          </a:xfrm>
        </p:spPr>
        <p:txBody>
          <a:bodyPr>
            <a:normAutofit/>
          </a:bodyPr>
          <a:lstStyle/>
          <a:p>
            <a:r>
              <a:rPr lang="en-US" sz="3200" dirty="0">
                <a:latin typeface="+mn-lt"/>
              </a:rPr>
              <a:t>Deceased donor kidney transplant rate</a:t>
            </a:r>
          </a:p>
        </p:txBody>
      </p:sp>
      <p:pic>
        <p:nvPicPr>
          <p:cNvPr id="5" name="Content Placeholder 4">
            <a:extLst>
              <a:ext uri="{FF2B5EF4-FFF2-40B4-BE49-F238E27FC236}">
                <a16:creationId xmlns:a16="http://schemas.microsoft.com/office/drawing/2014/main" id="{05F45FE7-EE12-4508-9DD1-A28B2C124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640" y="1025236"/>
            <a:ext cx="9165541" cy="5151727"/>
          </a:xfrm>
        </p:spPr>
      </p:pic>
    </p:spTree>
    <p:extLst>
      <p:ext uri="{BB962C8B-B14F-4D97-AF65-F5344CB8AC3E}">
        <p14:creationId xmlns:p14="http://schemas.microsoft.com/office/powerpoint/2010/main" val="352354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7332-814C-437D-9EC4-55D0A1E37ACE}"/>
              </a:ext>
            </a:extLst>
          </p:cNvPr>
          <p:cNvSpPr>
            <a:spLocks noGrp="1"/>
          </p:cNvSpPr>
          <p:nvPr>
            <p:ph type="title"/>
          </p:nvPr>
        </p:nvSpPr>
        <p:spPr>
          <a:xfrm>
            <a:off x="2832496" y="255571"/>
            <a:ext cx="11654804" cy="850932"/>
          </a:xfrm>
        </p:spPr>
        <p:txBody>
          <a:bodyPr>
            <a:normAutofit/>
          </a:bodyPr>
          <a:lstStyle/>
          <a:p>
            <a:r>
              <a:rPr lang="en-US" sz="3200" dirty="0">
                <a:latin typeface="+mn-lt"/>
              </a:rPr>
              <a:t>Living donor kidney transplant rate</a:t>
            </a:r>
          </a:p>
        </p:txBody>
      </p:sp>
      <p:pic>
        <p:nvPicPr>
          <p:cNvPr id="5" name="Content Placeholder 4">
            <a:extLst>
              <a:ext uri="{FF2B5EF4-FFF2-40B4-BE49-F238E27FC236}">
                <a16:creationId xmlns:a16="http://schemas.microsoft.com/office/drawing/2014/main" id="{D96AA537-521C-4CA3-9F65-BEB8466D7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345" y="1288473"/>
            <a:ext cx="9393382" cy="4930053"/>
          </a:xfrm>
        </p:spPr>
      </p:pic>
    </p:spTree>
    <p:extLst>
      <p:ext uri="{BB962C8B-B14F-4D97-AF65-F5344CB8AC3E}">
        <p14:creationId xmlns:p14="http://schemas.microsoft.com/office/powerpoint/2010/main" val="2470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DF39-D0A1-4BA4-8C8B-9F0A8A305246}"/>
              </a:ext>
            </a:extLst>
          </p:cNvPr>
          <p:cNvSpPr>
            <a:spLocks noGrp="1"/>
          </p:cNvSpPr>
          <p:nvPr>
            <p:ph type="title"/>
          </p:nvPr>
        </p:nvSpPr>
        <p:spPr>
          <a:xfrm>
            <a:off x="3377962" y="0"/>
            <a:ext cx="11654804" cy="850932"/>
          </a:xfrm>
        </p:spPr>
        <p:txBody>
          <a:bodyPr>
            <a:normAutofit/>
          </a:bodyPr>
          <a:lstStyle/>
          <a:p>
            <a:r>
              <a:rPr lang="en-US" sz="3200" dirty="0">
                <a:latin typeface="+mn-lt"/>
              </a:rPr>
              <a:t>Kidney waiting list mortality</a:t>
            </a:r>
          </a:p>
        </p:txBody>
      </p:sp>
      <p:pic>
        <p:nvPicPr>
          <p:cNvPr id="5" name="Content Placeholder 4">
            <a:extLst>
              <a:ext uri="{FF2B5EF4-FFF2-40B4-BE49-F238E27FC236}">
                <a16:creationId xmlns:a16="http://schemas.microsoft.com/office/drawing/2014/main" id="{7A62E23D-89D3-4843-8C45-E81F536C28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309" y="850932"/>
            <a:ext cx="8950036" cy="5215194"/>
          </a:xfrm>
        </p:spPr>
      </p:pic>
    </p:spTree>
    <p:extLst>
      <p:ext uri="{BB962C8B-B14F-4D97-AF65-F5344CB8AC3E}">
        <p14:creationId xmlns:p14="http://schemas.microsoft.com/office/powerpoint/2010/main" val="108921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7ABB-1097-4A86-A4A9-198B632D33D4}"/>
              </a:ext>
            </a:extLst>
          </p:cNvPr>
          <p:cNvSpPr>
            <a:spLocks noGrp="1"/>
          </p:cNvSpPr>
          <p:nvPr>
            <p:ph type="title"/>
          </p:nvPr>
        </p:nvSpPr>
        <p:spPr>
          <a:xfrm>
            <a:off x="3532101" y="-25545"/>
            <a:ext cx="11654804" cy="850932"/>
          </a:xfrm>
        </p:spPr>
        <p:txBody>
          <a:bodyPr>
            <a:normAutofit/>
          </a:bodyPr>
          <a:lstStyle/>
          <a:p>
            <a:r>
              <a:rPr lang="en-US" sz="3200" dirty="0">
                <a:latin typeface="+mn-lt"/>
              </a:rPr>
              <a:t>Kidney transplants by race</a:t>
            </a:r>
          </a:p>
        </p:txBody>
      </p:sp>
      <p:pic>
        <p:nvPicPr>
          <p:cNvPr id="5" name="Content Placeholder 4">
            <a:extLst>
              <a:ext uri="{FF2B5EF4-FFF2-40B4-BE49-F238E27FC236}">
                <a16:creationId xmlns:a16="http://schemas.microsoft.com/office/drawing/2014/main" id="{A0F7B0CA-3B20-4EE7-8C2E-268EB36F3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256" y="825387"/>
            <a:ext cx="9739744" cy="5351576"/>
          </a:xfrm>
        </p:spPr>
      </p:pic>
    </p:spTree>
    <p:extLst>
      <p:ext uri="{BB962C8B-B14F-4D97-AF65-F5344CB8AC3E}">
        <p14:creationId xmlns:p14="http://schemas.microsoft.com/office/powerpoint/2010/main" val="223673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E99B-2C76-4D3F-B523-766A969A5150}"/>
              </a:ext>
            </a:extLst>
          </p:cNvPr>
          <p:cNvSpPr>
            <a:spLocks noGrp="1"/>
          </p:cNvSpPr>
          <p:nvPr>
            <p:ph type="title"/>
          </p:nvPr>
        </p:nvSpPr>
        <p:spPr>
          <a:xfrm>
            <a:off x="1701562" y="100892"/>
            <a:ext cx="11654804" cy="850932"/>
          </a:xfrm>
        </p:spPr>
        <p:txBody>
          <a:bodyPr>
            <a:normAutofit/>
          </a:bodyPr>
          <a:lstStyle/>
          <a:p>
            <a:r>
              <a:rPr lang="en-US" sz="3200" dirty="0">
                <a:latin typeface="+mn-lt"/>
              </a:rPr>
              <a:t>Deceased donor kidney transplant rate by race</a:t>
            </a:r>
          </a:p>
        </p:txBody>
      </p:sp>
      <p:pic>
        <p:nvPicPr>
          <p:cNvPr id="5" name="Content Placeholder 4">
            <a:extLst>
              <a:ext uri="{FF2B5EF4-FFF2-40B4-BE49-F238E27FC236}">
                <a16:creationId xmlns:a16="http://schemas.microsoft.com/office/drawing/2014/main" id="{D1AA1B5C-6C32-4FF9-8219-EB9EFEE4CA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545" y="951824"/>
            <a:ext cx="9836727" cy="5169721"/>
          </a:xfrm>
        </p:spPr>
      </p:pic>
    </p:spTree>
    <p:extLst>
      <p:ext uri="{BB962C8B-B14F-4D97-AF65-F5344CB8AC3E}">
        <p14:creationId xmlns:p14="http://schemas.microsoft.com/office/powerpoint/2010/main" val="34349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5757" y="2243351"/>
            <a:ext cx="9288542" cy="4405247"/>
          </a:xfrm>
        </p:spPr>
        <p:txBody>
          <a:bodyPr>
            <a:normAutofit/>
          </a:bodyPr>
          <a:lstStyle/>
          <a:p>
            <a:r>
              <a:rPr lang="en-US" sz="3600" dirty="0" smtClean="0"/>
              <a:t>A lot of data</a:t>
            </a:r>
          </a:p>
          <a:p>
            <a:r>
              <a:rPr lang="en-US" sz="3600" dirty="0" smtClean="0"/>
              <a:t>A little speculation</a:t>
            </a:r>
          </a:p>
          <a:p>
            <a:r>
              <a:rPr lang="en-US" sz="3600" dirty="0" smtClean="0"/>
              <a:t>Some questions and discussion</a:t>
            </a:r>
            <a:endParaRPr lang="en-US" sz="3600" dirty="0"/>
          </a:p>
        </p:txBody>
      </p:sp>
      <p:sp>
        <p:nvSpPr>
          <p:cNvPr id="3" name="Title 2"/>
          <p:cNvSpPr>
            <a:spLocks noGrp="1"/>
          </p:cNvSpPr>
          <p:nvPr>
            <p:ph type="title"/>
          </p:nvPr>
        </p:nvSpPr>
        <p:spPr>
          <a:xfrm>
            <a:off x="276049" y="742719"/>
            <a:ext cx="11654804" cy="850932"/>
          </a:xfrm>
        </p:spPr>
        <p:txBody>
          <a:bodyPr/>
          <a:lstStyle/>
          <a:p>
            <a:r>
              <a:rPr lang="en-US" sz="4400" dirty="0" smtClean="0"/>
              <a:t>                           Goals</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Tree>
    <p:extLst>
      <p:ext uri="{BB962C8B-B14F-4D97-AF65-F5344CB8AC3E}">
        <p14:creationId xmlns:p14="http://schemas.microsoft.com/office/powerpoint/2010/main" val="2848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AD99-8244-4B96-91C3-27404D13B625}"/>
              </a:ext>
            </a:extLst>
          </p:cNvPr>
          <p:cNvSpPr>
            <a:spLocks noGrp="1"/>
          </p:cNvSpPr>
          <p:nvPr>
            <p:ph type="title"/>
          </p:nvPr>
        </p:nvSpPr>
        <p:spPr>
          <a:xfrm>
            <a:off x="2505125" y="114746"/>
            <a:ext cx="11654804" cy="850932"/>
          </a:xfrm>
        </p:spPr>
        <p:txBody>
          <a:bodyPr>
            <a:normAutofit/>
          </a:bodyPr>
          <a:lstStyle/>
          <a:p>
            <a:r>
              <a:rPr lang="en-US" sz="3200" dirty="0">
                <a:latin typeface="+mn-lt"/>
              </a:rPr>
              <a:t>Living donor kidney transplant rate by race</a:t>
            </a:r>
          </a:p>
        </p:txBody>
      </p:sp>
      <p:pic>
        <p:nvPicPr>
          <p:cNvPr id="5" name="Content Placeholder 4">
            <a:extLst>
              <a:ext uri="{FF2B5EF4-FFF2-40B4-BE49-F238E27FC236}">
                <a16:creationId xmlns:a16="http://schemas.microsoft.com/office/drawing/2014/main" id="{23645C92-915D-40B9-96E4-8627F7C8A3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291" y="965678"/>
            <a:ext cx="10404763" cy="5045031"/>
          </a:xfrm>
        </p:spPr>
      </p:pic>
    </p:spTree>
    <p:extLst>
      <p:ext uri="{BB962C8B-B14F-4D97-AF65-F5344CB8AC3E}">
        <p14:creationId xmlns:p14="http://schemas.microsoft.com/office/powerpoint/2010/main" val="345319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9A5E-A69F-4906-88DA-34CAD9D1BC65}"/>
              </a:ext>
            </a:extLst>
          </p:cNvPr>
          <p:cNvSpPr>
            <a:spLocks noGrp="1"/>
          </p:cNvSpPr>
          <p:nvPr>
            <p:ph type="title"/>
          </p:nvPr>
        </p:nvSpPr>
        <p:spPr>
          <a:xfrm>
            <a:off x="2532834" y="0"/>
            <a:ext cx="11654804" cy="850932"/>
          </a:xfrm>
        </p:spPr>
        <p:txBody>
          <a:bodyPr>
            <a:normAutofit/>
          </a:bodyPr>
          <a:lstStyle/>
          <a:p>
            <a:r>
              <a:rPr lang="en-US" sz="3200" dirty="0">
                <a:latin typeface="+mn-lt"/>
              </a:rPr>
              <a:t>Kidney waiting list mortality rate by race</a:t>
            </a:r>
          </a:p>
        </p:txBody>
      </p:sp>
      <p:pic>
        <p:nvPicPr>
          <p:cNvPr id="5" name="Content Placeholder 4">
            <a:extLst>
              <a:ext uri="{FF2B5EF4-FFF2-40B4-BE49-F238E27FC236}">
                <a16:creationId xmlns:a16="http://schemas.microsoft.com/office/drawing/2014/main" id="{3DF4E0E6-E5DE-4B7B-A80B-D62836501B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27" y="850932"/>
            <a:ext cx="10889673" cy="5298321"/>
          </a:xfrm>
        </p:spPr>
      </p:pic>
    </p:spTree>
    <p:extLst>
      <p:ext uri="{BB962C8B-B14F-4D97-AF65-F5344CB8AC3E}">
        <p14:creationId xmlns:p14="http://schemas.microsoft.com/office/powerpoint/2010/main" val="133208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8722" y="168965"/>
            <a:ext cx="11797748" cy="6549887"/>
          </a:xfrm>
          <a:prstGeom prst="rect">
            <a:avLst/>
          </a:prstGeom>
        </p:spPr>
      </p:pic>
    </p:spTree>
    <p:extLst>
      <p:ext uri="{BB962C8B-B14F-4D97-AF65-F5344CB8AC3E}">
        <p14:creationId xmlns:p14="http://schemas.microsoft.com/office/powerpoint/2010/main" val="205257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impact of COVID-19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50% decline in deceased donor transplants</a:t>
            </a:r>
          </a:p>
          <a:p>
            <a:r>
              <a:rPr lang="en-US" dirty="0" smtClean="0"/>
              <a:t>90% decline in living donor transplants</a:t>
            </a:r>
          </a:p>
          <a:p>
            <a:r>
              <a:rPr lang="en-US" dirty="0" smtClean="0"/>
              <a:t>No disease transmission from donor to recipients</a:t>
            </a:r>
          </a:p>
          <a:p>
            <a:r>
              <a:rPr lang="en-US" dirty="0" smtClean="0"/>
              <a:t>Limits to patient access to testing,  testing availability, access to ICU beds</a:t>
            </a:r>
          </a:p>
          <a:p>
            <a:r>
              <a:rPr lang="en-US" dirty="0" smtClean="0"/>
              <a:t>Repurposing staff, access to donor hospital ORs by outside teams,  recipient safety,  staff safety, transportation issues</a:t>
            </a:r>
            <a:endParaRPr lang="en-US" dirty="0"/>
          </a:p>
          <a:p>
            <a:r>
              <a:rPr lang="en-US" dirty="0" smtClean="0"/>
              <a:t>System resilience</a:t>
            </a:r>
          </a:p>
          <a:p>
            <a:endParaRPr lang="en-US" dirty="0"/>
          </a:p>
          <a:p>
            <a:pPr marL="0" indent="0">
              <a:buNone/>
            </a:pPr>
            <a:endParaRPr lang="en-US" dirty="0"/>
          </a:p>
        </p:txBody>
      </p:sp>
    </p:spTree>
    <p:extLst>
      <p:ext uri="{BB962C8B-B14F-4D97-AF65-F5344CB8AC3E}">
        <p14:creationId xmlns:p14="http://schemas.microsoft.com/office/powerpoint/2010/main" val="369836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p:txBody>
          <a:bodyPr/>
          <a:lstStyle/>
          <a:p>
            <a:r>
              <a:rPr lang="en-US" dirty="0" smtClean="0"/>
              <a:t>Transplant numbers have essentially recovered</a:t>
            </a:r>
          </a:p>
          <a:p>
            <a:r>
              <a:rPr lang="en-US" dirty="0" smtClean="0"/>
              <a:t>Donor numbers have recovered</a:t>
            </a:r>
          </a:p>
          <a:p>
            <a:r>
              <a:rPr lang="en-US" dirty="0" smtClean="0"/>
              <a:t>Missed transplant opportunities early in pandemic  </a:t>
            </a:r>
          </a:p>
          <a:p>
            <a:r>
              <a:rPr lang="en-US" dirty="0" smtClean="0"/>
              <a:t>New waitlist additions remain about 10% lower than predicted</a:t>
            </a:r>
          </a:p>
          <a:p>
            <a:r>
              <a:rPr lang="en-US" dirty="0" smtClean="0"/>
              <a:t>Impact of subsequent waves of infection likely to be less severe?</a:t>
            </a:r>
            <a:endParaRPr lang="en-US" dirty="0"/>
          </a:p>
        </p:txBody>
      </p:sp>
    </p:spTree>
    <p:extLst>
      <p:ext uri="{BB962C8B-B14F-4D97-AF65-F5344CB8AC3E}">
        <p14:creationId xmlns:p14="http://schemas.microsoft.com/office/powerpoint/2010/main" val="35572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Emergency actions in response to COViD-19" title="Table"/>
          <p:cNvGraphicFramePr>
            <a:graphicFrameLocks noGrp="1"/>
          </p:cNvGraphicFramePr>
          <p:nvPr>
            <p:ph idx="1"/>
          </p:nvPr>
        </p:nvGraphicFramePr>
        <p:xfrm>
          <a:off x="386867" y="1745216"/>
          <a:ext cx="11395074" cy="4493245"/>
        </p:xfrm>
        <a:graphic>
          <a:graphicData uri="http://schemas.openxmlformats.org/drawingml/2006/table">
            <a:tbl>
              <a:tblPr firstRow="1" bandRow="1">
                <a:tableStyleId>{5C22544A-7EE6-4342-B048-85BDC9FD1C3A}</a:tableStyleId>
              </a:tblPr>
              <a:tblGrid>
                <a:gridCol w="5763246">
                  <a:extLst>
                    <a:ext uri="{9D8B030D-6E8A-4147-A177-3AD203B41FA5}">
                      <a16:colId xmlns:a16="http://schemas.microsoft.com/office/drawing/2014/main" val="3581907082"/>
                    </a:ext>
                  </a:extLst>
                </a:gridCol>
                <a:gridCol w="2716695">
                  <a:extLst>
                    <a:ext uri="{9D8B030D-6E8A-4147-A177-3AD203B41FA5}">
                      <a16:colId xmlns:a16="http://schemas.microsoft.com/office/drawing/2014/main" val="2489563890"/>
                    </a:ext>
                  </a:extLst>
                </a:gridCol>
                <a:gridCol w="2915133">
                  <a:extLst>
                    <a:ext uri="{9D8B030D-6E8A-4147-A177-3AD203B41FA5}">
                      <a16:colId xmlns:a16="http://schemas.microsoft.com/office/drawing/2014/main" val="4143951635"/>
                    </a:ext>
                  </a:extLst>
                </a:gridCol>
              </a:tblGrid>
              <a:tr h="898649">
                <a:tc>
                  <a:txBody>
                    <a:bodyPr/>
                    <a:lstStyle/>
                    <a:p>
                      <a:r>
                        <a:rPr lang="en-US" sz="2400" dirty="0"/>
                        <a:t>Emergency Action</a:t>
                      </a:r>
                    </a:p>
                  </a:txBody>
                  <a:tcPr/>
                </a:tc>
                <a:tc>
                  <a:txBody>
                    <a:bodyPr/>
                    <a:lstStyle/>
                    <a:p>
                      <a:r>
                        <a:rPr lang="en-US" sz="2400" dirty="0"/>
                        <a:t>Approval date</a:t>
                      </a:r>
                    </a:p>
                  </a:txBody>
                  <a:tcPr/>
                </a:tc>
                <a:tc>
                  <a:txBody>
                    <a:bodyPr/>
                    <a:lstStyle/>
                    <a:p>
                      <a:r>
                        <a:rPr lang="en-US" sz="2400" dirty="0"/>
                        <a:t>Current</a:t>
                      </a:r>
                      <a:r>
                        <a:rPr lang="en-US" sz="2400" baseline="0" dirty="0"/>
                        <a:t> e</a:t>
                      </a:r>
                      <a:r>
                        <a:rPr lang="en-US" sz="2400" dirty="0"/>
                        <a:t>xpiration date</a:t>
                      </a:r>
                    </a:p>
                  </a:txBody>
                  <a:tcPr/>
                </a:tc>
                <a:extLst>
                  <a:ext uri="{0D108BD9-81ED-4DB2-BD59-A6C34878D82A}">
                    <a16:rowId xmlns:a16="http://schemas.microsoft.com/office/drawing/2014/main" val="1650517300"/>
                  </a:ext>
                </a:extLst>
              </a:tr>
              <a:tr h="898649">
                <a:tc>
                  <a:txBody>
                    <a:bodyPr/>
                    <a:lstStyle/>
                    <a:p>
                      <a:r>
                        <a:rPr lang="en-US" sz="2400" dirty="0"/>
                        <a:t>Updates to Candidate Data During</a:t>
                      </a:r>
                      <a:r>
                        <a:rPr lang="en-US" sz="2400" baseline="0" dirty="0"/>
                        <a:t> 2020 COVID-19 Emergency</a:t>
                      </a:r>
                      <a:endParaRPr lang="en-US" sz="2400" dirty="0"/>
                    </a:p>
                  </a:txBody>
                  <a:tcPr/>
                </a:tc>
                <a:tc>
                  <a:txBody>
                    <a:bodyPr/>
                    <a:lstStyle/>
                    <a:p>
                      <a:r>
                        <a:rPr lang="en-US" sz="2400" dirty="0"/>
                        <a:t>March 17, 2020</a:t>
                      </a:r>
                    </a:p>
                  </a:txBody>
                  <a:tcPr/>
                </a:tc>
                <a:tc>
                  <a:txBody>
                    <a:bodyPr/>
                    <a:lstStyle/>
                    <a:p>
                      <a:r>
                        <a:rPr lang="en-US" sz="2400" dirty="0"/>
                        <a:t>March 17, 2021</a:t>
                      </a:r>
                    </a:p>
                  </a:txBody>
                  <a:tcPr/>
                </a:tc>
                <a:extLst>
                  <a:ext uri="{0D108BD9-81ED-4DB2-BD59-A6C34878D82A}">
                    <a16:rowId xmlns:a16="http://schemas.microsoft.com/office/drawing/2014/main" val="2598719608"/>
                  </a:ext>
                </a:extLst>
              </a:tr>
              <a:tr h="898649">
                <a:tc>
                  <a:txBody>
                    <a:bodyPr/>
                    <a:lstStyle/>
                    <a:p>
                      <a:r>
                        <a:rPr lang="en-US" sz="2400" dirty="0"/>
                        <a:t>Relax Data Submission</a:t>
                      </a:r>
                      <a:r>
                        <a:rPr lang="en-US" sz="2400" baseline="0" dirty="0"/>
                        <a:t> Requirements for Follow-Up Forms</a:t>
                      </a:r>
                      <a:endParaRPr lang="en-US" sz="2400" dirty="0"/>
                    </a:p>
                  </a:txBody>
                  <a:tcPr/>
                </a:tc>
                <a:tc>
                  <a:txBody>
                    <a:bodyPr/>
                    <a:lstStyle/>
                    <a:p>
                      <a:r>
                        <a:rPr lang="en-US" sz="2400" dirty="0"/>
                        <a:t>April 3, 2020</a:t>
                      </a:r>
                    </a:p>
                  </a:txBody>
                  <a:tcPr/>
                </a:tc>
                <a:tc>
                  <a:txBody>
                    <a:bodyPr/>
                    <a:lstStyle/>
                    <a:p>
                      <a:r>
                        <a:rPr lang="en-US" sz="2400" dirty="0"/>
                        <a:t>December 31,</a:t>
                      </a:r>
                      <a:r>
                        <a:rPr lang="en-US" sz="2400" baseline="0" dirty="0"/>
                        <a:t> 2020</a:t>
                      </a:r>
                      <a:endParaRPr lang="en-US" sz="2400" dirty="0"/>
                    </a:p>
                  </a:txBody>
                  <a:tcPr/>
                </a:tc>
                <a:extLst>
                  <a:ext uri="{0D108BD9-81ED-4DB2-BD59-A6C34878D82A}">
                    <a16:rowId xmlns:a16="http://schemas.microsoft.com/office/drawing/2014/main" val="562634725"/>
                  </a:ext>
                </a:extLst>
              </a:tr>
              <a:tr h="898649">
                <a:tc>
                  <a:txBody>
                    <a:bodyPr/>
                    <a:lstStyle/>
                    <a:p>
                      <a:r>
                        <a:rPr lang="en-US" sz="2400" dirty="0"/>
                        <a:t>Modify Wait Time</a:t>
                      </a:r>
                      <a:r>
                        <a:rPr lang="en-US" sz="2400" baseline="0" dirty="0"/>
                        <a:t> Initiation for Non-Dialysis Kidney Candidates</a:t>
                      </a:r>
                      <a:endParaRPr lang="en-US" sz="2400" dirty="0"/>
                    </a:p>
                  </a:txBody>
                  <a:tcPr/>
                </a:tc>
                <a:tc>
                  <a:txBody>
                    <a:bodyPr/>
                    <a:lstStyle/>
                    <a:p>
                      <a:r>
                        <a:rPr lang="en-US" sz="2400" dirty="0"/>
                        <a:t>April 3, 2020</a:t>
                      </a:r>
                    </a:p>
                  </a:txBody>
                  <a:tcPr/>
                </a:tc>
                <a:tc>
                  <a:txBody>
                    <a:bodyPr/>
                    <a:lstStyle/>
                    <a:p>
                      <a:r>
                        <a:rPr lang="en-US" sz="2400" dirty="0"/>
                        <a:t>December 31,</a:t>
                      </a:r>
                      <a:r>
                        <a:rPr lang="en-US" sz="2400" baseline="0" dirty="0"/>
                        <a:t> 2020</a:t>
                      </a:r>
                      <a:endParaRPr lang="en-US" sz="2400" dirty="0"/>
                    </a:p>
                  </a:txBody>
                  <a:tcPr/>
                </a:tc>
                <a:extLst>
                  <a:ext uri="{0D108BD9-81ED-4DB2-BD59-A6C34878D82A}">
                    <a16:rowId xmlns:a16="http://schemas.microsoft.com/office/drawing/2014/main" val="3151254333"/>
                  </a:ext>
                </a:extLst>
              </a:tr>
              <a:tr h="898649">
                <a:tc>
                  <a:txBody>
                    <a:bodyPr/>
                    <a:lstStyle/>
                    <a:p>
                      <a:r>
                        <a:rPr lang="en-US" sz="2400" dirty="0"/>
                        <a:t>Incorporate COVID-19 Infectious</a:t>
                      </a:r>
                      <a:r>
                        <a:rPr lang="en-US" sz="2400" baseline="0" dirty="0"/>
                        <a:t> Disease Testing into </a:t>
                      </a:r>
                      <a:r>
                        <a:rPr lang="en-US" sz="2400" baseline="0" dirty="0" err="1"/>
                        <a:t>DonorNet</a:t>
                      </a:r>
                      <a:r>
                        <a:rPr lang="en-US" sz="2400" baseline="0" dirty="0"/>
                        <a:t>® </a:t>
                      </a:r>
                      <a:endParaRPr lang="en-US" sz="2400" dirty="0"/>
                    </a:p>
                  </a:txBody>
                  <a:tcPr/>
                </a:tc>
                <a:tc>
                  <a:txBody>
                    <a:bodyPr/>
                    <a:lstStyle/>
                    <a:p>
                      <a:r>
                        <a:rPr lang="en-US" sz="2400" dirty="0"/>
                        <a:t>April 3, 2020</a:t>
                      </a:r>
                    </a:p>
                  </a:txBody>
                  <a:tcPr/>
                </a:tc>
                <a:tc>
                  <a:txBody>
                    <a:bodyPr/>
                    <a:lstStyle/>
                    <a:p>
                      <a:r>
                        <a:rPr lang="en-US" sz="2400" dirty="0"/>
                        <a:t>December</a:t>
                      </a:r>
                      <a:r>
                        <a:rPr lang="en-US" sz="2400" baseline="0" dirty="0"/>
                        <a:t> 31, 2020</a:t>
                      </a:r>
                      <a:endParaRPr lang="en-US" sz="2400" dirty="0"/>
                    </a:p>
                  </a:txBody>
                  <a:tcPr/>
                </a:tc>
                <a:extLst>
                  <a:ext uri="{0D108BD9-81ED-4DB2-BD59-A6C34878D82A}">
                    <a16:rowId xmlns:a16="http://schemas.microsoft.com/office/drawing/2014/main" val="860972579"/>
                  </a:ext>
                </a:extLst>
              </a:tr>
            </a:tbl>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25</a:t>
            </a:fld>
            <a:endParaRPr lang="en-US" dirty="0"/>
          </a:p>
        </p:txBody>
      </p:sp>
      <p:sp>
        <p:nvSpPr>
          <p:cNvPr id="6" name="Title 2" descr="Slide title"/>
          <p:cNvSpPr>
            <a:spLocks noGrp="1"/>
          </p:cNvSpPr>
          <p:nvPr>
            <p:ph type="title"/>
          </p:nvPr>
        </p:nvSpPr>
        <p:spPr>
          <a:xfrm>
            <a:off x="386868" y="315337"/>
            <a:ext cx="11651769" cy="1182160"/>
          </a:xfrm>
        </p:spPr>
        <p:txBody>
          <a:bodyPr/>
          <a:lstStyle/>
          <a:p>
            <a:r>
              <a:rPr lang="en-US" dirty="0"/>
              <a:t>OPTN emergency </a:t>
            </a:r>
            <a:r>
              <a:rPr lang="en-US" dirty="0" smtClean="0"/>
              <a:t>policy actions </a:t>
            </a:r>
            <a:endParaRPr lang="en-US" dirty="0"/>
          </a:p>
        </p:txBody>
      </p:sp>
    </p:spTree>
    <p:extLst>
      <p:ext uri="{BB962C8B-B14F-4D97-AF65-F5344CB8AC3E}">
        <p14:creationId xmlns:p14="http://schemas.microsoft.com/office/powerpoint/2010/main" val="59888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urgency at time of transplant</a:t>
            </a:r>
            <a:endParaRPr lang="en-US" dirty="0"/>
          </a:p>
        </p:txBody>
      </p:sp>
      <p:pic>
        <p:nvPicPr>
          <p:cNvPr id="4" name="Content Placeholder 3" descr="G:\projects\COVID\Brief Communication\Figures\Figure review med ur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ln>
            <a:noFill/>
          </a:ln>
        </p:spPr>
      </p:pic>
    </p:spTree>
    <p:extLst>
      <p:ext uri="{BB962C8B-B14F-4D97-AF65-F5344CB8AC3E}">
        <p14:creationId xmlns:p14="http://schemas.microsoft.com/office/powerpoint/2010/main" val="3825987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transplant CPRA</a:t>
            </a:r>
            <a:endParaRPr lang="en-US" dirty="0"/>
          </a:p>
        </p:txBody>
      </p:sp>
      <p:pic>
        <p:nvPicPr>
          <p:cNvPr id="4" name="Content Placeholder 3" descr="G:\projects\COVID\Brief Communication\Figures\Figure review DD KI TX CPRA.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1978" y="1839880"/>
            <a:ext cx="5948043" cy="4322827"/>
          </a:xfrm>
          <a:prstGeom prst="rect">
            <a:avLst/>
          </a:prstGeom>
          <a:noFill/>
          <a:ln>
            <a:noFill/>
          </a:ln>
        </p:spPr>
      </p:pic>
    </p:spTree>
    <p:extLst>
      <p:ext uri="{BB962C8B-B14F-4D97-AF65-F5344CB8AC3E}">
        <p14:creationId xmlns:p14="http://schemas.microsoft.com/office/powerpoint/2010/main" val="211559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3B90-A47B-4F36-9242-C496D8D4EA0C}"/>
              </a:ext>
            </a:extLst>
          </p:cNvPr>
          <p:cNvSpPr>
            <a:spLocks noGrp="1"/>
          </p:cNvSpPr>
          <p:nvPr>
            <p:ph type="title"/>
          </p:nvPr>
        </p:nvSpPr>
        <p:spPr>
          <a:xfrm>
            <a:off x="4541743" y="57582"/>
            <a:ext cx="11654804" cy="850932"/>
          </a:xfrm>
        </p:spPr>
        <p:txBody>
          <a:bodyPr>
            <a:normAutofit/>
          </a:bodyPr>
          <a:lstStyle/>
          <a:p>
            <a:r>
              <a:rPr lang="en-US" sz="3200" dirty="0">
                <a:latin typeface="+mn-lt"/>
              </a:rPr>
              <a:t>Lung transplants</a:t>
            </a:r>
          </a:p>
        </p:txBody>
      </p:sp>
      <p:pic>
        <p:nvPicPr>
          <p:cNvPr id="5" name="Content Placeholder 4">
            <a:extLst>
              <a:ext uri="{FF2B5EF4-FFF2-40B4-BE49-F238E27FC236}">
                <a16:creationId xmlns:a16="http://schemas.microsoft.com/office/drawing/2014/main" id="{9417DBF5-D1D9-489A-860F-743707DE11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982" y="908514"/>
            <a:ext cx="10266218" cy="5199177"/>
          </a:xfrm>
        </p:spPr>
      </p:pic>
    </p:spTree>
    <p:extLst>
      <p:ext uri="{BB962C8B-B14F-4D97-AF65-F5344CB8AC3E}">
        <p14:creationId xmlns:p14="http://schemas.microsoft.com/office/powerpoint/2010/main" val="3666093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E7D6-B9B7-4EE1-B4D3-6B9FC18FDBAE}"/>
              </a:ext>
            </a:extLst>
          </p:cNvPr>
          <p:cNvSpPr>
            <a:spLocks noGrp="1"/>
          </p:cNvSpPr>
          <p:nvPr>
            <p:ph type="title"/>
          </p:nvPr>
        </p:nvSpPr>
        <p:spPr>
          <a:xfrm>
            <a:off x="4804980" y="0"/>
            <a:ext cx="11654804" cy="850932"/>
          </a:xfrm>
        </p:spPr>
        <p:txBody>
          <a:bodyPr>
            <a:normAutofit/>
          </a:bodyPr>
          <a:lstStyle/>
          <a:p>
            <a:r>
              <a:rPr lang="en-US" sz="3200" dirty="0">
                <a:latin typeface="+mn-lt"/>
              </a:rPr>
              <a:t>Liver transplants</a:t>
            </a:r>
          </a:p>
        </p:txBody>
      </p:sp>
      <p:pic>
        <p:nvPicPr>
          <p:cNvPr id="5" name="Content Placeholder 4">
            <a:extLst>
              <a:ext uri="{FF2B5EF4-FFF2-40B4-BE49-F238E27FC236}">
                <a16:creationId xmlns:a16="http://schemas.microsoft.com/office/drawing/2014/main" id="{39BDE9CE-C731-4350-9D70-B7EF244B1D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509" y="850932"/>
            <a:ext cx="10224655" cy="5159776"/>
          </a:xfrm>
        </p:spPr>
      </p:pic>
    </p:spTree>
    <p:extLst>
      <p:ext uri="{BB962C8B-B14F-4D97-AF65-F5344CB8AC3E}">
        <p14:creationId xmlns:p14="http://schemas.microsoft.com/office/powerpoint/2010/main" val="109113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542172" y="2442310"/>
            <a:ext cx="11654804" cy="850932"/>
          </a:xfrm>
        </p:spPr>
        <p:txBody>
          <a:bodyPr/>
          <a:lstStyle/>
          <a:p>
            <a:r>
              <a:rPr lang="en-US" dirty="0" smtClean="0"/>
              <a:t>    What happened?</a:t>
            </a:r>
            <a:br>
              <a:rPr lang="en-US" dirty="0" smtClean="0"/>
            </a:br>
            <a:r>
              <a:rPr lang="en-US" dirty="0" smtClean="0"/>
              <a:t>Where are we going?</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spTree>
    <p:extLst>
      <p:ext uri="{BB962C8B-B14F-4D97-AF65-F5344CB8AC3E}">
        <p14:creationId xmlns:p14="http://schemas.microsoft.com/office/powerpoint/2010/main" val="2127601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3A9C-BEF7-463A-9116-51CCD61AC2F8}"/>
              </a:ext>
            </a:extLst>
          </p:cNvPr>
          <p:cNvSpPr>
            <a:spLocks noGrp="1"/>
          </p:cNvSpPr>
          <p:nvPr>
            <p:ph type="title"/>
          </p:nvPr>
        </p:nvSpPr>
        <p:spPr>
          <a:xfrm>
            <a:off x="4403198" y="-128331"/>
            <a:ext cx="11654804" cy="850932"/>
          </a:xfrm>
        </p:spPr>
        <p:txBody>
          <a:bodyPr>
            <a:normAutofit/>
          </a:bodyPr>
          <a:lstStyle/>
          <a:p>
            <a:r>
              <a:rPr lang="en-US" sz="3200" dirty="0">
                <a:latin typeface="+mn-lt"/>
              </a:rPr>
              <a:t>Heart transplants</a:t>
            </a:r>
          </a:p>
        </p:txBody>
      </p:sp>
      <p:pic>
        <p:nvPicPr>
          <p:cNvPr id="5" name="Content Placeholder 4">
            <a:extLst>
              <a:ext uri="{FF2B5EF4-FFF2-40B4-BE49-F238E27FC236}">
                <a16:creationId xmlns:a16="http://schemas.microsoft.com/office/drawing/2014/main" id="{7DE6D7D0-11BA-4C25-A3CE-7DCDEDD5FA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545" y="850932"/>
            <a:ext cx="10224655" cy="5284467"/>
          </a:xfrm>
        </p:spPr>
      </p:pic>
    </p:spTree>
    <p:extLst>
      <p:ext uri="{BB962C8B-B14F-4D97-AF65-F5344CB8AC3E}">
        <p14:creationId xmlns:p14="http://schemas.microsoft.com/office/powerpoint/2010/main" val="206211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0BE8-5A37-4143-98C2-F9DA5DF799AF}"/>
              </a:ext>
            </a:extLst>
          </p:cNvPr>
          <p:cNvSpPr>
            <a:spLocks noGrp="1"/>
          </p:cNvSpPr>
          <p:nvPr>
            <p:ph type="title"/>
          </p:nvPr>
        </p:nvSpPr>
        <p:spPr>
          <a:xfrm>
            <a:off x="4361635" y="-39399"/>
            <a:ext cx="11654804" cy="850932"/>
          </a:xfrm>
        </p:spPr>
        <p:txBody>
          <a:bodyPr>
            <a:normAutofit/>
          </a:bodyPr>
          <a:lstStyle/>
          <a:p>
            <a:r>
              <a:rPr lang="en-US" sz="3200" dirty="0">
                <a:latin typeface="+mn-lt"/>
              </a:rPr>
              <a:t>New kidney listings</a:t>
            </a:r>
          </a:p>
        </p:txBody>
      </p:sp>
      <p:pic>
        <p:nvPicPr>
          <p:cNvPr id="5" name="Content Placeholder 4">
            <a:extLst>
              <a:ext uri="{FF2B5EF4-FFF2-40B4-BE49-F238E27FC236}">
                <a16:creationId xmlns:a16="http://schemas.microsoft.com/office/drawing/2014/main" id="{20812F4A-B224-4BF7-8B77-66C031F95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582" y="1052945"/>
            <a:ext cx="9504218" cy="5165582"/>
          </a:xfrm>
        </p:spPr>
      </p:pic>
    </p:spTree>
    <p:extLst>
      <p:ext uri="{BB962C8B-B14F-4D97-AF65-F5344CB8AC3E}">
        <p14:creationId xmlns:p14="http://schemas.microsoft.com/office/powerpoint/2010/main" val="267709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6851" y="1124145"/>
            <a:ext cx="7583099" cy="5218355"/>
          </a:xfrm>
          <a:prstGeom prst="rect">
            <a:avLst/>
          </a:prstGeom>
        </p:spPr>
      </p:pic>
      <p:sp>
        <p:nvSpPr>
          <p:cNvPr id="3" name="Title 2"/>
          <p:cNvSpPr>
            <a:spLocks noGrp="1"/>
          </p:cNvSpPr>
          <p:nvPr>
            <p:ph type="title"/>
          </p:nvPr>
        </p:nvSpPr>
        <p:spPr>
          <a:xfrm>
            <a:off x="344382" y="0"/>
            <a:ext cx="8770210" cy="850932"/>
          </a:xfrm>
        </p:spPr>
        <p:txBody>
          <a:bodyPr/>
          <a:lstStyle/>
          <a:p>
            <a:r>
              <a:rPr lang="en-US" sz="3200" dirty="0" smtClean="0"/>
              <a:t>Deceased donors </a:t>
            </a:r>
            <a:r>
              <a:rPr lang="en-US" sz="3200" dirty="0"/>
              <a:t>by week</a:t>
            </a:r>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4</a:t>
            </a:fld>
            <a:endParaRPr lang="en-US" dirty="0"/>
          </a:p>
        </p:txBody>
      </p:sp>
      <p:sp>
        <p:nvSpPr>
          <p:cNvPr id="7" name="TextBox 6"/>
          <p:cNvSpPr txBox="1"/>
          <p:nvPr/>
        </p:nvSpPr>
        <p:spPr>
          <a:xfrm>
            <a:off x="7905552" y="1124144"/>
            <a:ext cx="1209040" cy="369332"/>
          </a:xfrm>
          <a:prstGeom prst="rect">
            <a:avLst/>
          </a:prstGeom>
          <a:noFill/>
        </p:spPr>
        <p:txBody>
          <a:bodyPr wrap="square" rtlCol="0">
            <a:spAutoFit/>
          </a:bodyPr>
          <a:lstStyle/>
          <a:p>
            <a:r>
              <a:rPr lang="en-US" dirty="0"/>
              <a:t>nationally</a:t>
            </a:r>
          </a:p>
        </p:txBody>
      </p:sp>
      <p:sp>
        <p:nvSpPr>
          <p:cNvPr id="6" name="TextBox 5"/>
          <p:cNvSpPr txBox="1"/>
          <p:nvPr/>
        </p:nvSpPr>
        <p:spPr>
          <a:xfrm>
            <a:off x="10669945" y="156310"/>
            <a:ext cx="1044068" cy="369332"/>
          </a:xfrm>
          <a:prstGeom prst="rect">
            <a:avLst/>
          </a:prstGeom>
          <a:noFill/>
        </p:spPr>
        <p:txBody>
          <a:bodyPr wrap="none" rtlCol="0">
            <a:spAutoFit/>
          </a:bodyPr>
          <a:lstStyle/>
          <a:p>
            <a:r>
              <a:rPr lang="en-US" dirty="0"/>
              <a:t>Maureen</a:t>
            </a:r>
          </a:p>
        </p:txBody>
      </p:sp>
    </p:spTree>
    <p:extLst>
      <p:ext uri="{BB962C8B-B14F-4D97-AF65-F5344CB8AC3E}">
        <p14:creationId xmlns:p14="http://schemas.microsoft.com/office/powerpoint/2010/main" val="408914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Weekly transplants by organ</a:t>
            </a:r>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3101250" y="1007242"/>
            <a:ext cx="5783449" cy="5148048"/>
          </a:xfrm>
          <a:prstGeom prst="rect">
            <a:avLst/>
          </a:prstGeom>
        </p:spPr>
      </p:pic>
      <p:sp>
        <p:nvSpPr>
          <p:cNvPr id="5" name="TextBox 4"/>
          <p:cNvSpPr txBox="1"/>
          <p:nvPr/>
        </p:nvSpPr>
        <p:spPr>
          <a:xfrm>
            <a:off x="10669945" y="156310"/>
            <a:ext cx="1044068" cy="369332"/>
          </a:xfrm>
          <a:prstGeom prst="rect">
            <a:avLst/>
          </a:prstGeom>
          <a:noFill/>
        </p:spPr>
        <p:txBody>
          <a:bodyPr wrap="none" rtlCol="0">
            <a:spAutoFit/>
          </a:bodyPr>
          <a:lstStyle/>
          <a:p>
            <a:r>
              <a:rPr lang="en-US" dirty="0"/>
              <a:t>Maureen</a:t>
            </a:r>
          </a:p>
        </p:txBody>
      </p:sp>
    </p:spTree>
    <p:extLst>
      <p:ext uri="{BB962C8B-B14F-4D97-AF65-F5344CB8AC3E}">
        <p14:creationId xmlns:p14="http://schemas.microsoft.com/office/powerpoint/2010/main" val="270201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867" y="1007242"/>
            <a:ext cx="10503544" cy="5251772"/>
          </a:xfrm>
        </p:spPr>
      </p:pic>
      <p:sp>
        <p:nvSpPr>
          <p:cNvPr id="3" name="Title 2"/>
          <p:cNvSpPr>
            <a:spLocks noGrp="1"/>
          </p:cNvSpPr>
          <p:nvPr>
            <p:ph type="title"/>
          </p:nvPr>
        </p:nvSpPr>
        <p:spPr/>
        <p:txBody>
          <a:bodyPr/>
          <a:lstStyle/>
          <a:p>
            <a:r>
              <a:rPr lang="en-US" sz="3200" dirty="0"/>
              <a:t>Living Donor Transplants by Week </a:t>
            </a:r>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spTree>
    <p:extLst>
      <p:ext uri="{BB962C8B-B14F-4D97-AF65-F5344CB8AC3E}">
        <p14:creationId xmlns:p14="http://schemas.microsoft.com/office/powerpoint/2010/main" val="26216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Deceased Donor Trends</a:t>
            </a:r>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7</a:t>
            </a:fld>
            <a:endParaRPr lang="en-US" dirty="0"/>
          </a:p>
        </p:txBody>
      </p:sp>
      <p:sp>
        <p:nvSpPr>
          <p:cNvPr id="7" name="TextBox 6"/>
          <p:cNvSpPr txBox="1"/>
          <p:nvPr/>
        </p:nvSpPr>
        <p:spPr>
          <a:xfrm>
            <a:off x="7905552" y="1124144"/>
            <a:ext cx="1209040" cy="369332"/>
          </a:xfrm>
          <a:prstGeom prst="rect">
            <a:avLst/>
          </a:prstGeom>
          <a:noFill/>
        </p:spPr>
        <p:txBody>
          <a:bodyPr wrap="square" rtlCol="0">
            <a:spAutoFit/>
          </a:bodyPr>
          <a:lstStyle/>
          <a:p>
            <a:r>
              <a:rPr lang="en-US" dirty="0"/>
              <a:t>nationally</a:t>
            </a:r>
          </a:p>
        </p:txBody>
      </p:sp>
      <p:pic>
        <p:nvPicPr>
          <p:cNvPr id="5" name="Picture 4"/>
          <p:cNvPicPr>
            <a:picLocks noChangeAspect="1"/>
          </p:cNvPicPr>
          <p:nvPr/>
        </p:nvPicPr>
        <p:blipFill>
          <a:blip r:embed="rId3"/>
          <a:stretch>
            <a:fillRect/>
          </a:stretch>
        </p:blipFill>
        <p:spPr>
          <a:xfrm>
            <a:off x="2796000" y="1007536"/>
            <a:ext cx="6163608" cy="5211940"/>
          </a:xfrm>
          <a:prstGeom prst="rect">
            <a:avLst/>
          </a:prstGeom>
        </p:spPr>
      </p:pic>
      <p:sp>
        <p:nvSpPr>
          <p:cNvPr id="6" name="TextBox 5"/>
          <p:cNvSpPr txBox="1"/>
          <p:nvPr/>
        </p:nvSpPr>
        <p:spPr>
          <a:xfrm>
            <a:off x="8184694" y="2677745"/>
            <a:ext cx="3450987" cy="461665"/>
          </a:xfrm>
          <a:prstGeom prst="rect">
            <a:avLst/>
          </a:prstGeom>
          <a:noFill/>
        </p:spPr>
        <p:txBody>
          <a:bodyPr wrap="square" rtlCol="0">
            <a:spAutoFit/>
          </a:bodyPr>
          <a:lstStyle/>
          <a:p>
            <a:r>
              <a:rPr lang="en-US" sz="2400" b="1" dirty="0"/>
              <a:t>600 more donors in </a:t>
            </a:r>
            <a:r>
              <a:rPr lang="en-US" sz="2400" b="1" dirty="0" smtClean="0"/>
              <a:t>2020</a:t>
            </a:r>
            <a:endParaRPr lang="en-US" sz="2400" b="1" dirty="0"/>
          </a:p>
        </p:txBody>
      </p:sp>
      <p:sp>
        <p:nvSpPr>
          <p:cNvPr id="8" name="TextBox 7"/>
          <p:cNvSpPr txBox="1"/>
          <p:nvPr/>
        </p:nvSpPr>
        <p:spPr>
          <a:xfrm>
            <a:off x="10669945" y="156310"/>
            <a:ext cx="1044068" cy="369332"/>
          </a:xfrm>
          <a:prstGeom prst="rect">
            <a:avLst/>
          </a:prstGeom>
          <a:noFill/>
        </p:spPr>
        <p:txBody>
          <a:bodyPr wrap="none" rtlCol="0">
            <a:spAutoFit/>
          </a:bodyPr>
          <a:lstStyle/>
          <a:p>
            <a:r>
              <a:rPr lang="en-US" dirty="0"/>
              <a:t>Maureen</a:t>
            </a:r>
          </a:p>
        </p:txBody>
      </p:sp>
    </p:spTree>
    <p:extLst>
      <p:ext uri="{BB962C8B-B14F-4D97-AF65-F5344CB8AC3E}">
        <p14:creationId xmlns:p14="http://schemas.microsoft.com/office/powerpoint/2010/main" val="19323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867" y="1007242"/>
            <a:ext cx="10503544" cy="5251772"/>
          </a:xfrm>
        </p:spPr>
      </p:pic>
      <p:sp>
        <p:nvSpPr>
          <p:cNvPr id="3" name="Title 2"/>
          <p:cNvSpPr>
            <a:spLocks noGrp="1"/>
          </p:cNvSpPr>
          <p:nvPr>
            <p:ph type="title"/>
          </p:nvPr>
        </p:nvSpPr>
        <p:spPr/>
        <p:txBody>
          <a:bodyPr/>
          <a:lstStyle/>
          <a:p>
            <a:r>
              <a:rPr lang="en-US" sz="3200" dirty="0"/>
              <a:t>Year to Date Cumulative Living Donor Transplants</a:t>
            </a:r>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spTree>
    <p:extLst>
      <p:ext uri="{BB962C8B-B14F-4D97-AF65-F5344CB8AC3E}">
        <p14:creationId xmlns:p14="http://schemas.microsoft.com/office/powerpoint/2010/main" val="283052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Waitlist changes</a:t>
            </a:r>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1834173" y="1007243"/>
            <a:ext cx="8749535" cy="5238575"/>
          </a:xfrm>
          <a:prstGeom prst="rect">
            <a:avLst/>
          </a:prstGeom>
        </p:spPr>
      </p:pic>
      <p:sp>
        <p:nvSpPr>
          <p:cNvPr id="6" name="TextBox 5"/>
          <p:cNvSpPr txBox="1"/>
          <p:nvPr/>
        </p:nvSpPr>
        <p:spPr>
          <a:xfrm>
            <a:off x="10669945" y="156310"/>
            <a:ext cx="1044068" cy="369332"/>
          </a:xfrm>
          <a:prstGeom prst="rect">
            <a:avLst/>
          </a:prstGeom>
          <a:noFill/>
        </p:spPr>
        <p:txBody>
          <a:bodyPr wrap="none" rtlCol="0">
            <a:spAutoFit/>
          </a:bodyPr>
          <a:lstStyle/>
          <a:p>
            <a:r>
              <a:rPr lang="en-US" dirty="0"/>
              <a:t>Maureen</a:t>
            </a:r>
          </a:p>
        </p:txBody>
      </p:sp>
    </p:spTree>
    <p:extLst>
      <p:ext uri="{BB962C8B-B14F-4D97-AF65-F5344CB8AC3E}">
        <p14:creationId xmlns:p14="http://schemas.microsoft.com/office/powerpoint/2010/main" val="3868795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658</Words>
  <Application>Microsoft Office PowerPoint</Application>
  <PresentationFormat>Widescreen</PresentationFormat>
  <Paragraphs>99</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MS PGothic</vt:lpstr>
      <vt:lpstr>Arial</vt:lpstr>
      <vt:lpstr>Calibri</vt:lpstr>
      <vt:lpstr>Ubuntu</vt:lpstr>
      <vt:lpstr>Ubuntu Medium</vt:lpstr>
      <vt:lpstr>Wingdings</vt:lpstr>
      <vt:lpstr>Expo</vt:lpstr>
      <vt:lpstr>PowerPoint Presentation</vt:lpstr>
      <vt:lpstr>                           Goals</vt:lpstr>
      <vt:lpstr>    What happened? Where are we going?</vt:lpstr>
      <vt:lpstr>Deceased donors by week</vt:lpstr>
      <vt:lpstr>Weekly transplants by organ</vt:lpstr>
      <vt:lpstr>Living Donor Transplants by Week </vt:lpstr>
      <vt:lpstr>Deceased Donor Trends</vt:lpstr>
      <vt:lpstr>Year to Date Cumulative Living Donor Transplants</vt:lpstr>
      <vt:lpstr>Waitlist changes</vt:lpstr>
      <vt:lpstr>Deceased Donor Discard Rate by Week</vt:lpstr>
      <vt:lpstr>Map of Geographic Regions for this Analysis</vt:lpstr>
      <vt:lpstr>Deceased Donors Recovered by Week and Geography</vt:lpstr>
      <vt:lpstr>Living Donor Transplants by Week, Geography, and Organ Type</vt:lpstr>
      <vt:lpstr>Overall Kidney Transplant Rate</vt:lpstr>
      <vt:lpstr>Deceased donor kidney transplant rate</vt:lpstr>
      <vt:lpstr>Living donor kidney transplant rate</vt:lpstr>
      <vt:lpstr>Kidney waiting list mortality</vt:lpstr>
      <vt:lpstr>Kidney transplants by race</vt:lpstr>
      <vt:lpstr>Deceased donor kidney transplant rate by race</vt:lpstr>
      <vt:lpstr>Living donor kidney transplant rate by race</vt:lpstr>
      <vt:lpstr>Kidney waiting list mortality rate by race</vt:lpstr>
      <vt:lpstr>PowerPoint Presentation</vt:lpstr>
      <vt:lpstr>Acute impact of COVID-19</vt:lpstr>
      <vt:lpstr>Where are we now?</vt:lpstr>
      <vt:lpstr>OPTN emergency policy actions </vt:lpstr>
      <vt:lpstr>Medical urgency at time of transplant</vt:lpstr>
      <vt:lpstr>Kidney transplant CPRA</vt:lpstr>
      <vt:lpstr>Lung transplants</vt:lpstr>
      <vt:lpstr>Liver transplants</vt:lpstr>
      <vt:lpstr>Heart transplants</vt:lpstr>
      <vt:lpstr>New kidney listings</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to Date Cumulative Deceased Donor Transplants</dc:title>
  <dc:creator>David K. Klassen</dc:creator>
  <cp:lastModifiedBy>David K. Klassen</cp:lastModifiedBy>
  <cp:revision>12</cp:revision>
  <dcterms:created xsi:type="dcterms:W3CDTF">2020-10-09T01:07:51Z</dcterms:created>
  <dcterms:modified xsi:type="dcterms:W3CDTF">2020-10-15T00:52:59Z</dcterms:modified>
</cp:coreProperties>
</file>